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2" r:id="rId2"/>
    <p:sldId id="311" r:id="rId3"/>
    <p:sldId id="305" r:id="rId4"/>
    <p:sldId id="306" r:id="rId5"/>
    <p:sldId id="307" r:id="rId6"/>
    <p:sldId id="308" r:id="rId7"/>
    <p:sldId id="314" r:id="rId8"/>
    <p:sldId id="310" r:id="rId9"/>
    <p:sldId id="256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9" autoAdjust="0"/>
    <p:restoredTop sz="94660"/>
  </p:normalViewPr>
  <p:slideViewPr>
    <p:cSldViewPr snapToGrid="0">
      <p:cViewPr varScale="1">
        <p:scale>
          <a:sx n="83" d="100"/>
          <a:sy n="83" d="100"/>
        </p:scale>
        <p:origin x="91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EC6AA-8877-4201-B4B3-61B3B9A293D8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D5FB3-2EC5-40E9-ABF6-D4AC375C30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389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gf23acf96c4_0_54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endParaRPr/>
          </a:p>
        </p:txBody>
      </p:sp>
      <p:sp>
        <p:nvSpPr>
          <p:cNvPr id="862" name="Google Shape;862;gf23acf96c4_0_5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gcb52e86847_0_98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871" name="Google Shape;871;gcb52e86847_0_9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70790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" name="Google Shape;916;gf963258b5a_6_3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17" name="Google Shape;917;gf963258b5a_6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gcb52e86847_0_66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29" name="Google Shape;929;gcb52e86847_0_6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cb52e86847_0_6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51" name="Google Shape;951;gcb52e86847_0_6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gcb52e86847_0_70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72" name="Google Shape;972;gcb52e86847_0_7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gcb52e86847_0_70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72" name="Google Shape;972;gcb52e86847_0_7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20713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cb52e86847_0_6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0"/>
              <a:buFont typeface="Merriweather Sans"/>
              <a:buNone/>
            </a:pPr>
            <a:endParaRPr sz="2200" b="0" i="0" u="none" strike="noStrike" cap="none">
              <a:solidFill>
                <a:schemeClr val="dk1"/>
              </a:solidFill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51" name="Google Shape;951;gcb52e86847_0_6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49942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D4593C-519E-4388-9821-FB7DA266A9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AD63BF-EFD8-4F5C-8B03-7D79624513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AE327EC-3230-4E7A-AEDB-FE40CEF2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A50C25-5AD5-4CB5-A1FA-13A89DA5A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97614F-4522-463D-9ABB-DF03CD2AA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27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3ED5D6-8920-4F5B-9047-4BB81DF6F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1E48FB-2CB8-4101-B572-A09C219F0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5C47AC-9391-48C6-86B3-C16E6ED7C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3C8715-BD0F-4791-A7B1-09993FF77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A08A16-7018-4253-BCB2-141EBC702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42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43C7ED-629B-4A55-86F6-CE2C170E0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6F640B1-7FE9-4E4B-A529-40A9DA705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8AADC1F-09DE-4675-A27F-D36D866FD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B14459-FD21-4EA6-9149-F45CCB0F6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84DEE0-0EFA-43D0-A9E6-9EAF1F9CA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32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D0103C-1A27-4835-A2E4-2FD928C41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31B818-B06B-4809-8EE3-8F6C3E19AD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9B83142-AD69-4758-8BB4-431A03242B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7DBBC09-5908-442F-AD8C-DD251D681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CAEB3DB-DD62-43D2-B8BD-0F9CA0612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14E7C3E-8A5B-408D-A462-6F4D7A3B5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882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C9FF66-47BC-4559-9D12-02AECBD38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D58EC79-FA2C-4E8F-8B2C-90486BB104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FAE49E-3D16-49AF-954F-95F0A5499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2ED7C26-4C49-4B06-A9F4-1E268771D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5E8D39E-98C3-44C7-9762-00F28BD31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0D587BA-6E15-4D8F-BA9A-044C748BF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D9AB10A-D31D-492C-BFC2-C64957B56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DBA93EC-AC64-449A-8996-3DD8BD292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7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931814-BE02-4D39-AE86-F5A062B9B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80BEDB7-3F46-4EF4-B7A8-B831339D2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05D734C-8B11-49AA-BD55-DEAABF6B0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060CAE3-1CDD-4E3A-9A5F-CA2180AEE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25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B56956A-70F1-490B-9727-D2C1C534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F57AA90-B28C-4B35-B3DF-C5A07F36F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775775C-2BF0-4992-9546-567CE85D4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22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91A13D-8A2C-4BCD-A0CE-6723A7E3F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11EECB-7E18-46C4-AC41-6BD7F0958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5FB1D1C-4C1F-43D0-B364-9783A66BE1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B6BCD6B-DD42-4D97-80F2-71E6C85D0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61C0F20-A914-4260-89A5-1CC8D5921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D2E188B-214B-43B7-A2F3-49A12EA2D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64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03D295-9AE3-4706-8EA5-9203FFAC8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1CF0520-2B49-4442-A555-4317EAA581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1089D59-FA68-470A-853F-2DE36F89B7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59ED55-35A7-4A74-8F0C-48AF41C3D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89AA569-2F2C-4899-892E-78AB1F6CA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8408C28-1918-48D8-A4CC-5E9A266EE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48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793092-1BF1-45CA-AD94-AFFBFEC37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8E77A22-AD0E-4C80-B36D-145A12BD44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15F2D82-D62C-46F9-A674-DF4ACB4FF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DBF2F8-8C98-4021-9E55-DF7B300C0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F205388-5B5B-4443-A1DB-CAE3A3569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549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2D3BAC3-09D7-4D6C-9792-3546C36D75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E6BFFED-CEC2-4F33-8C57-190A6C92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074923-2CE0-4339-94F9-BF7475E2C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039F5B-7D57-4182-BD78-65CE426C3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01FB84-60F7-4E4D-B6F8-C63F21F59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7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1A560BC-6E63-4E1C-85E8-2567C295A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A554B0-C12D-485F-BC5E-DF336BBCC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814049-0AE8-4A27-8927-6ADDE66CED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E7FC0-9077-402E-9509-0AD32BFC6E2C}" type="datetimeFigureOut">
              <a:rPr lang="cs-CZ" smtClean="0"/>
              <a:t>11.11.2025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462A6B-53EB-40B3-9C50-859ACCF754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877934F-112A-413A-8919-3B28C7679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D394E-ADF0-43AD-9E4F-68F4EE8A4D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68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Obrázek 41">
            <a:extLst>
              <a:ext uri="{FF2B5EF4-FFF2-40B4-BE49-F238E27FC236}">
                <a16:creationId xmlns:a16="http://schemas.microsoft.com/office/drawing/2014/main" id="{0EE8C9E1-972A-BD80-3E35-D105F8FC3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465" y="1609387"/>
            <a:ext cx="3349575" cy="31562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DD6DCD3-D5EF-402B-BE73-3412B02453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  <p:sp>
        <p:nvSpPr>
          <p:cNvPr id="877" name="Google Shape;877;gcb52e86847_0_981"/>
          <p:cNvSpPr txBox="1"/>
          <p:nvPr/>
        </p:nvSpPr>
        <p:spPr>
          <a:xfrm>
            <a:off x="637661" y="1346920"/>
            <a:ext cx="3782904" cy="1343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Co je </a:t>
            </a:r>
            <a:r>
              <a:rPr lang="cs-CZ" sz="3630" b="1" dirty="0">
                <a:solidFill>
                  <a:srgbClr val="1B1D21"/>
                </a:solidFill>
              </a:rPr>
              <a:t>Business Box </a:t>
            </a:r>
          </a:p>
        </p:txBody>
      </p:sp>
      <p:sp>
        <p:nvSpPr>
          <p:cNvPr id="878" name="Google Shape;878;gcb52e86847_0_981"/>
          <p:cNvSpPr/>
          <p:nvPr/>
        </p:nvSpPr>
        <p:spPr>
          <a:xfrm>
            <a:off x="4895397" y="2878981"/>
            <a:ext cx="874800" cy="113617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4777" tIns="64777" rIns="64777" bIns="64777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79" name="Google Shape;879;gcb52e86847_0_981"/>
          <p:cNvSpPr txBox="1"/>
          <p:nvPr/>
        </p:nvSpPr>
        <p:spPr>
          <a:xfrm>
            <a:off x="4895418" y="1733402"/>
            <a:ext cx="874800" cy="113617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0" name="Google Shape;880;gcb52e86847_0_981"/>
          <p:cNvSpPr txBox="1"/>
          <p:nvPr/>
        </p:nvSpPr>
        <p:spPr>
          <a:xfrm>
            <a:off x="4895418" y="587830"/>
            <a:ext cx="874800" cy="11361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1" name="Google Shape;881;gcb52e86847_0_981"/>
          <p:cNvSpPr txBox="1"/>
          <p:nvPr/>
        </p:nvSpPr>
        <p:spPr>
          <a:xfrm>
            <a:off x="4895418" y="5157202"/>
            <a:ext cx="874800" cy="113617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2" name="Google Shape;882;gcb52e86847_0_981"/>
          <p:cNvSpPr txBox="1"/>
          <p:nvPr/>
        </p:nvSpPr>
        <p:spPr>
          <a:xfrm>
            <a:off x="4895418" y="4011629"/>
            <a:ext cx="874800" cy="11361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3" name="Google Shape;883;gcb52e86847_0_981"/>
          <p:cNvSpPr txBox="1"/>
          <p:nvPr/>
        </p:nvSpPr>
        <p:spPr>
          <a:xfrm>
            <a:off x="7072112" y="627805"/>
            <a:ext cx="5005119" cy="1319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2400" b="1" dirty="0"/>
              <a:t>10</a:t>
            </a:r>
            <a:r>
              <a:rPr lang="en-US" sz="2400" b="1" dirty="0"/>
              <a:t> let </a:t>
            </a:r>
            <a:r>
              <a:rPr lang="en-US" sz="2400" b="1" dirty="0" err="1"/>
              <a:t>vyvíjený</a:t>
            </a:r>
            <a:r>
              <a:rPr lang="en-US" sz="2400" b="1" dirty="0"/>
              <a:t> </a:t>
            </a:r>
            <a:r>
              <a:rPr lang="en-US" sz="2400" b="1" dirty="0" err="1"/>
              <a:t>robustní</a:t>
            </a:r>
            <a:r>
              <a:rPr lang="en-US" sz="2400" b="1" dirty="0"/>
              <a:t> </a:t>
            </a:r>
            <a:r>
              <a:rPr lang="en-US" sz="2400" b="1" dirty="0" err="1"/>
              <a:t>nástroj</a:t>
            </a:r>
            <a:r>
              <a:rPr lang="en-US" sz="2400" b="1" dirty="0"/>
              <a:t> </a:t>
            </a:r>
            <a:endParaRPr sz="2400" b="1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00" dirty="0">
                <a:solidFill>
                  <a:srgbClr val="1C1E29"/>
                </a:solidFill>
              </a:rPr>
              <a:t>pro </a:t>
            </a:r>
            <a:r>
              <a:rPr lang="en-US" sz="1600" dirty="0" err="1">
                <a:solidFill>
                  <a:srgbClr val="1C1E29"/>
                </a:solidFill>
              </a:rPr>
              <a:t>maximální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automatizaci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firemních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procesů</a:t>
            </a:r>
            <a:endParaRPr sz="1600" dirty="0">
              <a:solidFill>
                <a:srgbClr val="1C1E29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2000" b="1" dirty="0" err="1">
                <a:solidFill>
                  <a:srgbClr val="1C1E29"/>
                </a:solidFill>
              </a:rPr>
              <a:t>Unikátní</a:t>
            </a:r>
            <a:r>
              <a:rPr lang="en-US" sz="2000" b="1" dirty="0">
                <a:solidFill>
                  <a:srgbClr val="1C1E29"/>
                </a:solidFill>
              </a:rPr>
              <a:t> </a:t>
            </a:r>
            <a:r>
              <a:rPr lang="en-US" sz="2000" b="1" dirty="0" err="1">
                <a:solidFill>
                  <a:srgbClr val="1C1E29"/>
                </a:solidFill>
              </a:rPr>
              <a:t>technologie</a:t>
            </a:r>
            <a:r>
              <a:rPr lang="cs-CZ" sz="2000" b="1" dirty="0">
                <a:solidFill>
                  <a:srgbClr val="1C1E29"/>
                </a:solidFill>
              </a:rPr>
              <a:t> vlastněná Internet Patro</a:t>
            </a:r>
            <a:endParaRPr sz="2000" b="1" dirty="0">
              <a:solidFill>
                <a:srgbClr val="1C1E29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endParaRPr sz="1634" b="1" dirty="0">
              <a:solidFill>
                <a:srgbClr val="1C1E29"/>
              </a:solidFill>
            </a:endParaRPr>
          </a:p>
        </p:txBody>
      </p:sp>
      <p:sp>
        <p:nvSpPr>
          <p:cNvPr id="884" name="Google Shape;884;gcb52e86847_0_981"/>
          <p:cNvSpPr txBox="1"/>
          <p:nvPr/>
        </p:nvSpPr>
        <p:spPr>
          <a:xfrm>
            <a:off x="7122195" y="1833247"/>
            <a:ext cx="4849097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997" b="1" dirty="0"/>
              <a:t>x</a:t>
            </a:r>
            <a:r>
              <a:rPr lang="en-US" sz="1997" b="1" dirty="0"/>
              <a:t> </a:t>
            </a:r>
            <a:r>
              <a:rPr lang="en-US" sz="1997" b="1" dirty="0" err="1"/>
              <a:t>aktivních</a:t>
            </a:r>
            <a:r>
              <a:rPr lang="cs-CZ" sz="1997" b="1" dirty="0"/>
              <a:t> interních e-shopů + externí dodávky </a:t>
            </a:r>
            <a:r>
              <a:rPr lang="en-US" sz="1600" dirty="0" err="1">
                <a:solidFill>
                  <a:srgbClr val="1C1E29"/>
                </a:solidFill>
              </a:rPr>
              <a:t>denní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správa</a:t>
            </a:r>
            <a:r>
              <a:rPr lang="cs-CZ" sz="1600" dirty="0">
                <a:solidFill>
                  <a:srgbClr val="1C1E29"/>
                </a:solidFill>
              </a:rPr>
              <a:t>, testing</a:t>
            </a:r>
            <a:r>
              <a:rPr lang="en-US" sz="1600" dirty="0">
                <a:solidFill>
                  <a:srgbClr val="1C1E29"/>
                </a:solidFill>
              </a:rPr>
              <a:t> - patro.cz, 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885" name="Google Shape;885;gcb52e86847_0_981"/>
          <p:cNvSpPr txBox="1"/>
          <p:nvPr/>
        </p:nvSpPr>
        <p:spPr>
          <a:xfrm>
            <a:off x="6413723" y="890584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6" name="Google Shape;886;gcb52e86847_0_981"/>
          <p:cNvSpPr txBox="1"/>
          <p:nvPr/>
        </p:nvSpPr>
        <p:spPr>
          <a:xfrm>
            <a:off x="7122195" y="2852028"/>
            <a:ext cx="5005119" cy="1319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/>
              <a:t>231 </a:t>
            </a:r>
            <a:r>
              <a:rPr lang="en-US" sz="1997" b="1" dirty="0" err="1"/>
              <a:t>dodavatelů</a:t>
            </a:r>
            <a:r>
              <a:rPr lang="en-US" sz="1997" b="1" dirty="0"/>
              <a:t> </a:t>
            </a:r>
            <a:r>
              <a:rPr lang="en-US" sz="1997" b="1" dirty="0" err="1"/>
              <a:t>dat</a:t>
            </a:r>
            <a:r>
              <a:rPr lang="en-US" sz="1997" b="1" dirty="0"/>
              <a:t>  (366 </a:t>
            </a:r>
            <a:r>
              <a:rPr lang="en-US" sz="1997" b="1" dirty="0" err="1"/>
              <a:t>feedů</a:t>
            </a:r>
            <a:r>
              <a:rPr lang="en-US" sz="1997" b="1" dirty="0"/>
              <a:t>)</a:t>
            </a:r>
            <a:endParaRPr sz="1997" b="1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00" dirty="0" err="1">
                <a:solidFill>
                  <a:srgbClr val="1C1E29"/>
                </a:solidFill>
              </a:rPr>
              <a:t>denní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automatizace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přes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feedy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napojení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na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dropshiping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sklady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nové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produkty</a:t>
            </a:r>
            <a:endParaRPr sz="1600" dirty="0">
              <a:solidFill>
                <a:srgbClr val="000000"/>
              </a:solidFill>
            </a:endParaRPr>
          </a:p>
        </p:txBody>
      </p:sp>
      <p:sp>
        <p:nvSpPr>
          <p:cNvPr id="887" name="Google Shape;887;gcb52e86847_0_981"/>
          <p:cNvSpPr txBox="1"/>
          <p:nvPr/>
        </p:nvSpPr>
        <p:spPr>
          <a:xfrm>
            <a:off x="7125189" y="3938115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/>
              <a:t>13900 </a:t>
            </a:r>
            <a:r>
              <a:rPr lang="en-US" sz="1997" b="1" dirty="0" err="1"/>
              <a:t>značek</a:t>
            </a:r>
            <a:r>
              <a:rPr lang="en-US" sz="1997" b="1" dirty="0"/>
              <a:t> / </a:t>
            </a:r>
            <a:r>
              <a:rPr lang="cs-CZ" sz="1997" b="1" dirty="0"/>
              <a:t>přes 1mil. </a:t>
            </a:r>
            <a:r>
              <a:rPr lang="en-US" sz="1997" b="1" dirty="0" err="1"/>
              <a:t>produktů</a:t>
            </a:r>
            <a:r>
              <a:rPr lang="en-US" sz="1997" b="1" dirty="0"/>
              <a:t> </a:t>
            </a:r>
            <a:endParaRPr sz="1997" b="1" dirty="0"/>
          </a:p>
          <a:p>
            <a:pPr>
              <a:lnSpc>
                <a:spcPct val="115000"/>
              </a:lnSpc>
              <a:buClr>
                <a:schemeClr val="dk1"/>
              </a:buClr>
              <a:buSzPts val="2200"/>
            </a:pPr>
            <a:r>
              <a:rPr lang="en-US" sz="1600" dirty="0" err="1">
                <a:solidFill>
                  <a:srgbClr val="1C1E29"/>
                </a:solidFill>
              </a:rPr>
              <a:t>hromadná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správa</a:t>
            </a:r>
            <a:r>
              <a:rPr lang="en-US" sz="1600" dirty="0">
                <a:solidFill>
                  <a:srgbClr val="1C1E29"/>
                </a:solidFill>
              </a:rPr>
              <a:t> z </a:t>
            </a:r>
            <a:r>
              <a:rPr lang="en-US" sz="1600" dirty="0" err="1">
                <a:solidFill>
                  <a:srgbClr val="1C1E29"/>
                </a:solidFill>
              </a:rPr>
              <a:t>jednoho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místa</a:t>
            </a:r>
            <a:endParaRPr sz="1600" dirty="0">
              <a:solidFill>
                <a:srgbClr val="1C1E29"/>
              </a:solidFill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2200"/>
            </a:pPr>
            <a:endParaRPr sz="1634" dirty="0">
              <a:solidFill>
                <a:srgbClr val="1C1E29"/>
              </a:solidFill>
            </a:endParaRPr>
          </a:p>
        </p:txBody>
      </p:sp>
      <p:sp>
        <p:nvSpPr>
          <p:cNvPr id="888" name="Google Shape;888;gcb52e86847_0_981"/>
          <p:cNvSpPr txBox="1"/>
          <p:nvPr/>
        </p:nvSpPr>
        <p:spPr>
          <a:xfrm>
            <a:off x="7125189" y="5010172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Zkušenost</a:t>
            </a:r>
            <a:r>
              <a:rPr lang="en-US" sz="1997" b="1" dirty="0"/>
              <a:t> z </a:t>
            </a:r>
            <a:r>
              <a:rPr lang="en-US" sz="1997" b="1" dirty="0" err="1"/>
              <a:t>implementace</a:t>
            </a:r>
            <a:r>
              <a:rPr lang="en-US" sz="1997" b="1" dirty="0"/>
              <a:t> i6</a:t>
            </a:r>
            <a:r>
              <a:rPr lang="cs-CZ" sz="1997" b="1" dirty="0"/>
              <a:t>, K2, </a:t>
            </a:r>
            <a:r>
              <a:rPr lang="cs-CZ" sz="1997" b="1" dirty="0" err="1"/>
              <a:t>Esyco</a:t>
            </a:r>
            <a:r>
              <a:rPr lang="cs-CZ" sz="1997" b="1" dirty="0"/>
              <a:t>, </a:t>
            </a:r>
            <a:r>
              <a:rPr lang="cs-CZ" sz="1997" b="1" dirty="0" err="1"/>
              <a:t>SAB..</a:t>
            </a:r>
            <a:r>
              <a:rPr lang="cs-CZ" sz="1400" dirty="0" err="1"/>
              <a:t>a</a:t>
            </a:r>
            <a:r>
              <a:rPr lang="cs-CZ" sz="1400" dirty="0"/>
              <a:t> integrace</a:t>
            </a:r>
            <a:r>
              <a:rPr lang="en-US" sz="1400" dirty="0"/>
              <a:t> </a:t>
            </a:r>
            <a:r>
              <a:rPr lang="cs-CZ" sz="1997" b="1" dirty="0"/>
              <a:t>na</a:t>
            </a:r>
            <a:r>
              <a:rPr lang="cs-CZ" sz="1997" dirty="0"/>
              <a:t> </a:t>
            </a:r>
            <a:r>
              <a:rPr lang="en-US" sz="1997" b="1" dirty="0" err="1"/>
              <a:t>dropshipping</a:t>
            </a:r>
            <a:r>
              <a:rPr lang="cs-CZ" sz="1997" b="1" dirty="0"/>
              <a:t> partnery</a:t>
            </a:r>
            <a:endParaRPr sz="1997" b="1" dirty="0"/>
          </a:p>
        </p:txBody>
      </p:sp>
      <p:sp>
        <p:nvSpPr>
          <p:cNvPr id="889" name="Google Shape;889;gcb52e86847_0_981"/>
          <p:cNvSpPr txBox="1"/>
          <p:nvPr/>
        </p:nvSpPr>
        <p:spPr>
          <a:xfrm>
            <a:off x="6413723" y="1833247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0" name="Google Shape;890;gcb52e86847_0_981"/>
          <p:cNvSpPr txBox="1"/>
          <p:nvPr/>
        </p:nvSpPr>
        <p:spPr>
          <a:xfrm>
            <a:off x="6413723" y="2898341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1" name="Google Shape;891;gcb52e86847_0_981"/>
          <p:cNvSpPr txBox="1"/>
          <p:nvPr/>
        </p:nvSpPr>
        <p:spPr>
          <a:xfrm>
            <a:off x="6413723" y="4015142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2" name="Google Shape;892;gcb52e86847_0_981"/>
          <p:cNvSpPr txBox="1"/>
          <p:nvPr/>
        </p:nvSpPr>
        <p:spPr>
          <a:xfrm>
            <a:off x="6413723" y="5010172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900;gf963258b5a_6_12">
            <a:extLst>
              <a:ext uri="{FF2B5EF4-FFF2-40B4-BE49-F238E27FC236}">
                <a16:creationId xmlns:a16="http://schemas.microsoft.com/office/drawing/2014/main" id="{F73B9EE6-06D6-47D2-92DB-1FD6E0B0D798}"/>
              </a:ext>
            </a:extLst>
          </p:cNvPr>
          <p:cNvSpPr txBox="1"/>
          <p:nvPr/>
        </p:nvSpPr>
        <p:spPr>
          <a:xfrm>
            <a:off x="745591" y="2639240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F90AA646-81A2-473D-AFCC-8A88283643B0}"/>
              </a:ext>
            </a:extLst>
          </p:cNvPr>
          <p:cNvSpPr txBox="1"/>
          <p:nvPr/>
        </p:nvSpPr>
        <p:spPr>
          <a:xfrm>
            <a:off x="637661" y="2991796"/>
            <a:ext cx="6096000" cy="1751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endParaRPr lang="cs-CZ" sz="2400" b="1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00" b="1" dirty="0">
                <a:solidFill>
                  <a:srgbClr val="1B1D21"/>
                </a:solidFill>
              </a:rPr>
              <a:t>Otestováno na </a:t>
            </a: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00" b="1" dirty="0">
                <a:solidFill>
                  <a:srgbClr val="1B1D21"/>
                </a:solidFill>
              </a:rPr>
              <a:t>zákaznících</a:t>
            </a: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1600" dirty="0">
                <a:solidFill>
                  <a:srgbClr val="1B1D21"/>
                </a:solidFill>
              </a:rPr>
              <a:t>Pracujeme v reálném světě</a:t>
            </a: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00" b="1" dirty="0">
                <a:solidFill>
                  <a:srgbClr val="1B1D21"/>
                </a:solidFill>
              </a:rPr>
              <a:t>   </a:t>
            </a:r>
            <a:endParaRPr lang="cs-CZ" sz="3600" b="1" dirty="0">
              <a:solidFill>
                <a:srgbClr val="1B1D2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900;gf963258b5a_6_12">
            <a:extLst>
              <a:ext uri="{FF2B5EF4-FFF2-40B4-BE49-F238E27FC236}">
                <a16:creationId xmlns:a16="http://schemas.microsoft.com/office/drawing/2014/main" id="{CC655C9C-178C-4FF1-9A90-915A89E44BEF}"/>
              </a:ext>
            </a:extLst>
          </p:cNvPr>
          <p:cNvSpPr txBox="1"/>
          <p:nvPr/>
        </p:nvSpPr>
        <p:spPr>
          <a:xfrm>
            <a:off x="745591" y="4338883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2537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gf963258b5a_6_39"/>
          <p:cNvSpPr txBox="1"/>
          <p:nvPr/>
        </p:nvSpPr>
        <p:spPr>
          <a:xfrm>
            <a:off x="790489" y="3605362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3" name="Google Shape;923;gf963258b5a_6_39"/>
          <p:cNvSpPr txBox="1"/>
          <p:nvPr/>
        </p:nvSpPr>
        <p:spPr>
          <a:xfrm>
            <a:off x="720425" y="2098450"/>
            <a:ext cx="3782904" cy="249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en-US" sz="3630" dirty="0" err="1">
                <a:solidFill>
                  <a:srgbClr val="1B1D21"/>
                </a:solidFill>
              </a:rPr>
              <a:t>vše</a:t>
            </a:r>
            <a:r>
              <a:rPr lang="en-US" sz="3630" dirty="0">
                <a:solidFill>
                  <a:srgbClr val="1B1D21"/>
                </a:solidFill>
              </a:rPr>
              <a:t> </a:t>
            </a:r>
            <a:r>
              <a:rPr lang="en-US" sz="3630" dirty="0" err="1">
                <a:solidFill>
                  <a:srgbClr val="1B1D21"/>
                </a:solidFill>
              </a:rPr>
              <a:t>na</a:t>
            </a:r>
            <a:r>
              <a:rPr lang="en-US" sz="3630" dirty="0">
                <a:solidFill>
                  <a:srgbClr val="1B1D21"/>
                </a:solidFill>
              </a:rPr>
              <a:t> </a:t>
            </a:r>
            <a:r>
              <a:rPr lang="en-US" sz="3630" dirty="0" err="1">
                <a:solidFill>
                  <a:srgbClr val="1B1D21"/>
                </a:solidFill>
              </a:rPr>
              <a:t>jednom</a:t>
            </a:r>
            <a:r>
              <a:rPr lang="en-US" sz="3630" dirty="0">
                <a:solidFill>
                  <a:srgbClr val="1B1D21"/>
                </a:solidFill>
              </a:rPr>
              <a:t> </a:t>
            </a:r>
            <a:endParaRPr sz="3630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en-US" sz="3630" b="1" dirty="0" err="1">
                <a:solidFill>
                  <a:srgbClr val="1B1D21"/>
                </a:solidFill>
              </a:rPr>
              <a:t>místě</a:t>
            </a:r>
            <a:r>
              <a:rPr lang="en-US" sz="3630" b="1" dirty="0">
                <a:solidFill>
                  <a:srgbClr val="1B1D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630" b="1" dirty="0">
              <a:solidFill>
                <a:srgbClr val="1B1D2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endParaRPr sz="3630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5" name="Google Shape;925;gf963258b5a_6_39"/>
          <p:cNvSpPr txBox="1"/>
          <p:nvPr/>
        </p:nvSpPr>
        <p:spPr>
          <a:xfrm>
            <a:off x="5855890" y="980438"/>
            <a:ext cx="5893657" cy="1661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2800" b="1" dirty="0"/>
              <a:t>j</a:t>
            </a:r>
            <a:r>
              <a:rPr lang="en-US" sz="2800" b="1" dirty="0" err="1"/>
              <a:t>edna</a:t>
            </a:r>
            <a:r>
              <a:rPr lang="en-US" sz="2800" b="1" dirty="0"/>
              <a:t> </a:t>
            </a:r>
            <a:r>
              <a:rPr lang="en-US" sz="2800" b="1" dirty="0" err="1"/>
              <a:t>databáze</a:t>
            </a:r>
            <a:endParaRPr lang="cs-CZ" sz="2800" b="1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2800" dirty="0"/>
              <a:t>pro eshopy/sklady/správu dat</a:t>
            </a:r>
            <a:endParaRPr sz="2800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endParaRPr lang="cs-CZ" sz="1400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400" dirty="0"/>
              <a:t>Nic </a:t>
            </a:r>
            <a:r>
              <a:rPr lang="en-US" sz="1400" dirty="0" err="1"/>
              <a:t>nedublujeme</a:t>
            </a:r>
            <a:r>
              <a:rPr lang="en-US" sz="1400" dirty="0"/>
              <a:t> </a:t>
            </a:r>
            <a:endParaRPr sz="1400"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endParaRPr dirty="0"/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2400" b="1" dirty="0" err="1"/>
              <a:t>Možnost</a:t>
            </a:r>
            <a:r>
              <a:rPr lang="en-US" sz="2400" b="1" dirty="0"/>
              <a:t> </a:t>
            </a:r>
            <a:r>
              <a:rPr lang="en-US" sz="2400" b="1" dirty="0" err="1"/>
              <a:t>ručního</a:t>
            </a:r>
            <a:r>
              <a:rPr lang="en-US" sz="2400" b="1" dirty="0"/>
              <a:t> </a:t>
            </a:r>
            <a:r>
              <a:rPr lang="en-US" sz="2400" b="1" dirty="0" err="1"/>
              <a:t>i</a:t>
            </a:r>
            <a:r>
              <a:rPr lang="en-US" sz="2400" b="1" dirty="0"/>
              <a:t> </a:t>
            </a:r>
            <a:r>
              <a:rPr lang="en-US" sz="2400" b="1" dirty="0" err="1"/>
              <a:t>systémového</a:t>
            </a:r>
            <a:r>
              <a:rPr lang="en-US" sz="2400" b="1" dirty="0"/>
              <a:t> </a:t>
            </a:r>
            <a:r>
              <a:rPr lang="en-US" sz="2400" b="1" dirty="0" err="1"/>
              <a:t>nastavení</a:t>
            </a:r>
            <a:r>
              <a:rPr lang="en-US" sz="2400" b="1" dirty="0"/>
              <a:t> </a:t>
            </a:r>
            <a:endParaRPr sz="2400" b="1" dirty="0"/>
          </a:p>
        </p:txBody>
      </p:sp>
      <p:sp>
        <p:nvSpPr>
          <p:cNvPr id="11" name="Google Shape;903;gf963258b5a_6_12">
            <a:extLst>
              <a:ext uri="{FF2B5EF4-FFF2-40B4-BE49-F238E27FC236}">
                <a16:creationId xmlns:a16="http://schemas.microsoft.com/office/drawing/2014/main" id="{AD88D5EE-9F64-47FA-B1CA-19677AA3FB97}"/>
              </a:ext>
            </a:extLst>
          </p:cNvPr>
          <p:cNvSpPr txBox="1"/>
          <p:nvPr/>
        </p:nvSpPr>
        <p:spPr>
          <a:xfrm>
            <a:off x="4895418" y="1810994"/>
            <a:ext cx="758151" cy="9556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904;gf963258b5a_6_12">
            <a:extLst>
              <a:ext uri="{FF2B5EF4-FFF2-40B4-BE49-F238E27FC236}">
                <a16:creationId xmlns:a16="http://schemas.microsoft.com/office/drawing/2014/main" id="{DC0DDE93-3A12-432A-A72E-23B35526882C}"/>
              </a:ext>
            </a:extLst>
          </p:cNvPr>
          <p:cNvSpPr txBox="1"/>
          <p:nvPr/>
        </p:nvSpPr>
        <p:spPr>
          <a:xfrm>
            <a:off x="4895418" y="587830"/>
            <a:ext cx="758151" cy="955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BB61467-AC05-402F-AD82-DDEDF5BF6B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C31F4D0-5BD4-4F8E-8645-164097FBC553}"/>
              </a:ext>
            </a:extLst>
          </p:cNvPr>
          <p:cNvGrpSpPr/>
          <p:nvPr/>
        </p:nvGrpSpPr>
        <p:grpSpPr>
          <a:xfrm>
            <a:off x="4573393" y="3160059"/>
            <a:ext cx="6399407" cy="3154807"/>
            <a:chOff x="0" y="530150"/>
            <a:chExt cx="12192000" cy="6102499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9C53CABF-9BE2-4561-9D5F-1CDD1DBA99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530150"/>
              <a:ext cx="12192000" cy="6102499"/>
            </a:xfrm>
            <a:prstGeom prst="rect">
              <a:avLst/>
            </a:prstGeom>
          </p:spPr>
        </p:pic>
        <p:pic>
          <p:nvPicPr>
            <p:cNvPr id="18" name="Obrázek 17">
              <a:extLst>
                <a:ext uri="{FF2B5EF4-FFF2-40B4-BE49-F238E27FC236}">
                  <a16:creationId xmlns:a16="http://schemas.microsoft.com/office/drawing/2014/main" id="{8BE3333E-212E-4C67-87E3-D269CD427C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-50000"/>
                      </a14:imgEffect>
                    </a14:imgLayer>
                  </a14:imgProps>
                </a:ext>
              </a:extLst>
            </a:blip>
            <a:srcRect l="16667" t="7754" r="1250"/>
            <a:stretch/>
          </p:blipFill>
          <p:spPr>
            <a:xfrm>
              <a:off x="1993900" y="1003300"/>
              <a:ext cx="10007600" cy="562934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Google Shape;934;gcb52e86847_0_663"/>
          <p:cNvSpPr txBox="1"/>
          <p:nvPr/>
        </p:nvSpPr>
        <p:spPr>
          <a:xfrm>
            <a:off x="790489" y="3605362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5" name="Google Shape;935;gcb52e86847_0_663"/>
          <p:cNvSpPr txBox="1"/>
          <p:nvPr/>
        </p:nvSpPr>
        <p:spPr>
          <a:xfrm>
            <a:off x="829608" y="1851245"/>
            <a:ext cx="3782904" cy="249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en-US" sz="3630" dirty="0" err="1">
                <a:solidFill>
                  <a:srgbClr val="1B1D21"/>
                </a:solidFill>
              </a:rPr>
              <a:t>Eshopy</a:t>
            </a:r>
            <a:r>
              <a:rPr lang="cs-CZ" sz="3630" dirty="0">
                <a:solidFill>
                  <a:srgbClr val="1B1D21"/>
                </a:solidFill>
              </a:rPr>
              <a:t> – jednoduché nastavování nových eshopů  </a:t>
            </a:r>
            <a:endParaRPr sz="3630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endParaRPr sz="3630" b="1" dirty="0">
              <a:solidFill>
                <a:srgbClr val="1B1D21"/>
              </a:solidFill>
            </a:endParaRPr>
          </a:p>
        </p:txBody>
      </p:sp>
      <p:sp>
        <p:nvSpPr>
          <p:cNvPr id="936" name="Google Shape;936;gcb52e86847_0_663"/>
          <p:cNvSpPr txBox="1"/>
          <p:nvPr/>
        </p:nvSpPr>
        <p:spPr>
          <a:xfrm>
            <a:off x="7092947" y="3586621"/>
            <a:ext cx="4659338" cy="1175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/>
              <a:t>aaa</a:t>
            </a:r>
            <a:endParaRPr sz="1997" b="1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34">
                <a:solidFill>
                  <a:srgbClr val="1C1E29"/>
                </a:solidFill>
              </a:rPr>
              <a:t>bbb</a:t>
            </a:r>
            <a:endParaRPr sz="1997" b="1">
              <a:solidFill>
                <a:srgbClr val="000000"/>
              </a:solidFill>
            </a:endParaRPr>
          </a:p>
        </p:txBody>
      </p:sp>
      <p:sp>
        <p:nvSpPr>
          <p:cNvPr id="937" name="Google Shape;937;gcb52e86847_0_663"/>
          <p:cNvSpPr txBox="1"/>
          <p:nvPr/>
        </p:nvSpPr>
        <p:spPr>
          <a:xfrm>
            <a:off x="7122216" y="749307"/>
            <a:ext cx="5005119" cy="1319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Neomezený</a:t>
            </a:r>
            <a:r>
              <a:rPr lang="en-US" sz="1997" b="1" dirty="0"/>
              <a:t> </a:t>
            </a:r>
            <a:r>
              <a:rPr lang="en-US" sz="1997" b="1" dirty="0" err="1"/>
              <a:t>počet</a:t>
            </a:r>
            <a:r>
              <a:rPr lang="en-US" sz="1997" b="1" dirty="0"/>
              <a:t> </a:t>
            </a:r>
            <a:r>
              <a:rPr lang="en-US" sz="1997" b="1" dirty="0" err="1"/>
              <a:t>eshopů</a:t>
            </a:r>
            <a:r>
              <a:rPr lang="cs-CZ" sz="1997" b="1" dirty="0"/>
              <a:t>/prodejních míst</a:t>
            </a:r>
            <a:endParaRPr sz="1997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34" dirty="0">
                <a:solidFill>
                  <a:srgbClr val="1C1E29"/>
                </a:solidFill>
              </a:rPr>
              <a:t>k</a:t>
            </a:r>
            <a:r>
              <a:rPr lang="en-US" sz="1634" dirty="0" err="1">
                <a:solidFill>
                  <a:srgbClr val="1C1E29"/>
                </a:solidFill>
              </a:rPr>
              <a:t>onfigurace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libovolného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počtu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eshopů</a:t>
            </a:r>
            <a:r>
              <a:rPr lang="cs-CZ" sz="1634" dirty="0">
                <a:solidFill>
                  <a:srgbClr val="1C1E29"/>
                </a:solidFill>
              </a:rPr>
              <a:t>/prodejních míst</a:t>
            </a: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34" dirty="0">
                <a:solidFill>
                  <a:srgbClr val="1C1E29"/>
                </a:solidFill>
              </a:rPr>
              <a:t>z </a:t>
            </a:r>
            <a:r>
              <a:rPr lang="en-US" sz="1634" dirty="0" err="1">
                <a:solidFill>
                  <a:srgbClr val="1C1E29"/>
                </a:solidFill>
              </a:rPr>
              <a:t>jednoho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místa</a:t>
            </a:r>
            <a:endParaRPr sz="1997" dirty="0">
              <a:solidFill>
                <a:srgbClr val="000000"/>
              </a:solidFill>
            </a:endParaRPr>
          </a:p>
        </p:txBody>
      </p:sp>
      <p:sp>
        <p:nvSpPr>
          <p:cNvPr id="938" name="Google Shape;938;gcb52e86847_0_663"/>
          <p:cNvSpPr txBox="1"/>
          <p:nvPr/>
        </p:nvSpPr>
        <p:spPr>
          <a:xfrm>
            <a:off x="7125189" y="2145802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Každý</a:t>
            </a:r>
            <a:r>
              <a:rPr lang="en-US" sz="1997" b="1" dirty="0"/>
              <a:t> </a:t>
            </a:r>
            <a:r>
              <a:rPr lang="en-US" sz="1997" b="1" dirty="0" err="1"/>
              <a:t>eshop</a:t>
            </a:r>
            <a:r>
              <a:rPr lang="en-US" sz="1997" b="1" dirty="0"/>
              <a:t> </a:t>
            </a:r>
            <a:r>
              <a:rPr lang="en-US" sz="1997" b="1" dirty="0" err="1"/>
              <a:t>unikát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2200"/>
            </a:pPr>
            <a:r>
              <a:rPr lang="cs-CZ" sz="1634" dirty="0">
                <a:solidFill>
                  <a:srgbClr val="1C1E29"/>
                </a:solidFill>
              </a:rPr>
              <a:t>m</a:t>
            </a:r>
            <a:r>
              <a:rPr lang="en-US" sz="1634" dirty="0" err="1">
                <a:solidFill>
                  <a:srgbClr val="1C1E29"/>
                </a:solidFill>
              </a:rPr>
              <a:t>ěny</a:t>
            </a:r>
            <a:r>
              <a:rPr lang="en-US" sz="1634" dirty="0">
                <a:solidFill>
                  <a:srgbClr val="1C1E29"/>
                </a:solidFill>
              </a:rPr>
              <a:t>, dropship, </a:t>
            </a:r>
            <a:r>
              <a:rPr lang="en-US" sz="1634" dirty="0" err="1">
                <a:solidFill>
                  <a:srgbClr val="1C1E29"/>
                </a:solidFill>
              </a:rPr>
              <a:t>kategorie</a:t>
            </a:r>
            <a:r>
              <a:rPr lang="en-US" sz="1634" dirty="0">
                <a:solidFill>
                  <a:srgbClr val="1C1E29"/>
                </a:solidFill>
              </a:rPr>
              <a:t>, </a:t>
            </a:r>
            <a:r>
              <a:rPr lang="en-US" sz="1634" dirty="0" err="1">
                <a:solidFill>
                  <a:srgbClr val="1C1E29"/>
                </a:solidFill>
              </a:rPr>
              <a:t>povolení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dodavatelé</a:t>
            </a:r>
            <a:r>
              <a:rPr lang="en-US" sz="1634" dirty="0">
                <a:solidFill>
                  <a:srgbClr val="1C1E29"/>
                </a:solidFill>
              </a:rPr>
              <a:t>, </a:t>
            </a:r>
            <a:r>
              <a:rPr lang="en-US" sz="1634" dirty="0" err="1">
                <a:solidFill>
                  <a:srgbClr val="1C1E29"/>
                </a:solidFill>
              </a:rPr>
              <a:t>sklady</a:t>
            </a:r>
            <a:r>
              <a:rPr lang="en-US" sz="1634" dirty="0">
                <a:solidFill>
                  <a:srgbClr val="1C1E29"/>
                </a:solidFill>
              </a:rPr>
              <a:t>, </a:t>
            </a:r>
            <a:r>
              <a:rPr lang="en-US" sz="1634" dirty="0" err="1">
                <a:solidFill>
                  <a:srgbClr val="1C1E29"/>
                </a:solidFill>
              </a:rPr>
              <a:t>střediska</a:t>
            </a:r>
            <a:r>
              <a:rPr lang="en-US" sz="1634" dirty="0">
                <a:solidFill>
                  <a:srgbClr val="1C1E29"/>
                </a:solidFill>
              </a:rPr>
              <a:t>, </a:t>
            </a:r>
            <a:r>
              <a:rPr lang="en-US" sz="1634" dirty="0" err="1">
                <a:solidFill>
                  <a:srgbClr val="1C1E29"/>
                </a:solidFill>
              </a:rPr>
              <a:t>předprodeje</a:t>
            </a:r>
            <a:r>
              <a:rPr lang="en-US" sz="1634" dirty="0">
                <a:solidFill>
                  <a:srgbClr val="1C1E29"/>
                </a:solidFill>
              </a:rPr>
              <a:t>... </a:t>
            </a:r>
            <a:r>
              <a:rPr lang="en-US" sz="1634" dirty="0" err="1">
                <a:solidFill>
                  <a:srgbClr val="1C1E29"/>
                </a:solidFill>
              </a:rPr>
              <a:t>vše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na</a:t>
            </a:r>
            <a:r>
              <a:rPr lang="en-US" sz="1634" dirty="0">
                <a:solidFill>
                  <a:srgbClr val="1C1E29"/>
                </a:solidFill>
              </a:rPr>
              <a:t> </a:t>
            </a:r>
            <a:r>
              <a:rPr lang="en-US" sz="1634" dirty="0" err="1">
                <a:solidFill>
                  <a:srgbClr val="1C1E29"/>
                </a:solidFill>
              </a:rPr>
              <a:t>kliknutí</a:t>
            </a:r>
            <a:endParaRPr sz="1997" b="1" dirty="0">
              <a:solidFill>
                <a:srgbClr val="000000"/>
              </a:solidFill>
            </a:endParaRPr>
          </a:p>
        </p:txBody>
      </p:sp>
      <p:sp>
        <p:nvSpPr>
          <p:cNvPr id="939" name="Google Shape;939;gcb52e86847_0_663"/>
          <p:cNvSpPr txBox="1"/>
          <p:nvPr/>
        </p:nvSpPr>
        <p:spPr>
          <a:xfrm>
            <a:off x="6413632" y="759805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1" name="Google Shape;941;gcb52e86847_0_663"/>
          <p:cNvSpPr txBox="1"/>
          <p:nvPr/>
        </p:nvSpPr>
        <p:spPr>
          <a:xfrm>
            <a:off x="6420039" y="2159473"/>
            <a:ext cx="508054" cy="530652"/>
          </a:xfrm>
          <a:prstGeom prst="rect">
            <a:avLst/>
          </a:prstGeom>
          <a:solidFill>
            <a:srgbClr val="FFC409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3" name="Google Shape;943;gcb52e86847_0_663"/>
          <p:cNvSpPr txBox="1"/>
          <p:nvPr/>
        </p:nvSpPr>
        <p:spPr>
          <a:xfrm>
            <a:off x="6420040" y="360435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904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</a:t>
            </a: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4" name="Google Shape;944;gcb52e86847_0_663"/>
          <p:cNvSpPr txBox="1"/>
          <p:nvPr/>
        </p:nvSpPr>
        <p:spPr>
          <a:xfrm>
            <a:off x="6995595" y="5037085"/>
            <a:ext cx="4659338" cy="1089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/>
              <a:t>aaa</a:t>
            </a:r>
            <a:endParaRPr sz="1997" b="1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34">
                <a:solidFill>
                  <a:srgbClr val="1C1E29"/>
                </a:solidFill>
              </a:rPr>
              <a:t>bbb</a:t>
            </a:r>
            <a:endParaRPr sz="1997" b="1">
              <a:solidFill>
                <a:srgbClr val="000000"/>
              </a:solidFill>
            </a:endParaRPr>
          </a:p>
        </p:txBody>
      </p:sp>
      <p:cxnSp>
        <p:nvCxnSpPr>
          <p:cNvPr id="945" name="Google Shape;945;gcb52e86847_0_663"/>
          <p:cNvCxnSpPr/>
          <p:nvPr/>
        </p:nvCxnSpPr>
        <p:spPr>
          <a:xfrm>
            <a:off x="6934773" y="3603570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46" name="Google Shape;946;gcb52e86847_0_663"/>
          <p:cNvSpPr txBox="1"/>
          <p:nvPr/>
        </p:nvSpPr>
        <p:spPr>
          <a:xfrm>
            <a:off x="6420040" y="5037079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r>
              <a:rPr lang="en-US" sz="2904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</a:t>
            </a: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47" name="Google Shape;947;gcb52e86847_0_663"/>
          <p:cNvCxnSpPr/>
          <p:nvPr/>
        </p:nvCxnSpPr>
        <p:spPr>
          <a:xfrm>
            <a:off x="6934773" y="5036294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948" name="Google Shape;948;gcb52e86847_0_6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1381" y="3505803"/>
            <a:ext cx="7303544" cy="2858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Google Shape;903;gf963258b5a_6_12">
            <a:extLst>
              <a:ext uri="{FF2B5EF4-FFF2-40B4-BE49-F238E27FC236}">
                <a16:creationId xmlns:a16="http://schemas.microsoft.com/office/drawing/2014/main" id="{8E34118A-8DC4-41EB-97D3-0A9284A13D98}"/>
              </a:ext>
            </a:extLst>
          </p:cNvPr>
          <p:cNvSpPr txBox="1"/>
          <p:nvPr/>
        </p:nvSpPr>
        <p:spPr>
          <a:xfrm>
            <a:off x="4895397" y="1962466"/>
            <a:ext cx="758151" cy="9556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904;gf963258b5a_6_12">
            <a:extLst>
              <a:ext uri="{FF2B5EF4-FFF2-40B4-BE49-F238E27FC236}">
                <a16:creationId xmlns:a16="http://schemas.microsoft.com/office/drawing/2014/main" id="{B9E38A3F-6C7E-4E99-9F6C-E80F03265B8A}"/>
              </a:ext>
            </a:extLst>
          </p:cNvPr>
          <p:cNvSpPr txBox="1"/>
          <p:nvPr/>
        </p:nvSpPr>
        <p:spPr>
          <a:xfrm>
            <a:off x="4895418" y="587830"/>
            <a:ext cx="758151" cy="9556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B2AA78CB-FA8B-47EA-9FEA-9F1D7977FB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Google Shape;956;gcb52e86847_0_684"/>
          <p:cNvSpPr txBox="1"/>
          <p:nvPr/>
        </p:nvSpPr>
        <p:spPr>
          <a:xfrm>
            <a:off x="790489" y="3605362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7" name="Google Shape;957;gcb52e86847_0_684"/>
          <p:cNvSpPr txBox="1"/>
          <p:nvPr/>
        </p:nvSpPr>
        <p:spPr>
          <a:xfrm>
            <a:off x="663257" y="1694364"/>
            <a:ext cx="3782904" cy="249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p</a:t>
            </a:r>
            <a:r>
              <a:rPr lang="en-US" sz="3630" dirty="0" err="1">
                <a:solidFill>
                  <a:srgbClr val="1B1D21"/>
                </a:solidFill>
              </a:rPr>
              <a:t>roduktový</a:t>
            </a:r>
            <a:r>
              <a:rPr lang="en-US" sz="3630" dirty="0">
                <a:solidFill>
                  <a:srgbClr val="1B1D21"/>
                </a:solidFill>
              </a:rPr>
              <a:t> </a:t>
            </a:r>
            <a:r>
              <a:rPr lang="en-US" sz="3630" dirty="0" err="1">
                <a:solidFill>
                  <a:srgbClr val="1B1D21"/>
                </a:solidFill>
              </a:rPr>
              <a:t>obsah</a:t>
            </a:r>
            <a:endParaRPr lang="cs-CZ" sz="3630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endParaRPr lang="cs-CZ" sz="3630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na jednom místě</a:t>
            </a:r>
            <a:endParaRPr sz="3630" dirty="0">
              <a:solidFill>
                <a:srgbClr val="1B1D21"/>
              </a:solidFill>
            </a:endParaRPr>
          </a:p>
        </p:txBody>
      </p:sp>
      <p:sp>
        <p:nvSpPr>
          <p:cNvPr id="958" name="Google Shape;958;gcb52e86847_0_684"/>
          <p:cNvSpPr txBox="1"/>
          <p:nvPr/>
        </p:nvSpPr>
        <p:spPr>
          <a:xfrm>
            <a:off x="7137612" y="3299041"/>
            <a:ext cx="4659338" cy="868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Rozdílný</a:t>
            </a:r>
            <a:r>
              <a:rPr lang="en-US" sz="1997" b="1" dirty="0"/>
              <a:t> </a:t>
            </a:r>
            <a:r>
              <a:rPr lang="en-US" sz="1997" b="1" dirty="0" err="1"/>
              <a:t>sortiment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d</a:t>
            </a:r>
            <a:r>
              <a:rPr lang="en-US" sz="1600" dirty="0">
                <a:solidFill>
                  <a:srgbClr val="1C1E29"/>
                </a:solidFill>
              </a:rPr>
              <a:t>o </a:t>
            </a:r>
            <a:r>
              <a:rPr lang="en-US" sz="1600" dirty="0" err="1">
                <a:solidFill>
                  <a:srgbClr val="1C1E29"/>
                </a:solidFill>
              </a:rPr>
              <a:t>eshopů</a:t>
            </a:r>
            <a:r>
              <a:rPr lang="en-US" sz="1600" dirty="0">
                <a:solidFill>
                  <a:srgbClr val="1C1E29"/>
                </a:solidFill>
              </a:rPr>
              <a:t> se </a:t>
            </a:r>
            <a:r>
              <a:rPr lang="en-US" sz="1600" dirty="0" err="1">
                <a:solidFill>
                  <a:srgbClr val="1C1E29"/>
                </a:solidFill>
              </a:rPr>
              <a:t>přes</a:t>
            </a:r>
            <a:r>
              <a:rPr lang="en-US" sz="1600" dirty="0">
                <a:solidFill>
                  <a:srgbClr val="1C1E29"/>
                </a:solidFill>
              </a:rPr>
              <a:t> API </a:t>
            </a:r>
            <a:r>
              <a:rPr lang="en-US" sz="1600" dirty="0" err="1">
                <a:solidFill>
                  <a:srgbClr val="1C1E29"/>
                </a:solidFill>
              </a:rPr>
              <a:t>dostávají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jen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relevantní</a:t>
            </a:r>
            <a:r>
              <a:rPr lang="en-US" sz="1600" dirty="0">
                <a:solidFill>
                  <a:srgbClr val="1C1E29"/>
                </a:solidFill>
              </a:rPr>
              <a:t> data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59" name="Google Shape;959;gcb52e86847_0_684"/>
          <p:cNvSpPr txBox="1"/>
          <p:nvPr/>
        </p:nvSpPr>
        <p:spPr>
          <a:xfrm>
            <a:off x="7092947" y="749310"/>
            <a:ext cx="5005119" cy="1319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Kategorie</a:t>
            </a:r>
            <a:r>
              <a:rPr lang="en-US" sz="1997" b="1" dirty="0"/>
              <a:t> a </a:t>
            </a:r>
            <a:r>
              <a:rPr lang="en-US" sz="1997" b="1" dirty="0" err="1"/>
              <a:t>produkty</a:t>
            </a:r>
            <a:endParaRPr sz="1997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s</a:t>
            </a:r>
            <a:r>
              <a:rPr lang="en-US" sz="1600" dirty="0" err="1">
                <a:solidFill>
                  <a:srgbClr val="1C1E29"/>
                </a:solidFill>
              </a:rPr>
              <a:t>trom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i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produkty</a:t>
            </a:r>
            <a:r>
              <a:rPr lang="en-US" sz="1600" dirty="0">
                <a:solidFill>
                  <a:srgbClr val="1C1E29"/>
                </a:solidFill>
              </a:rPr>
              <a:t> z </a:t>
            </a:r>
            <a:r>
              <a:rPr lang="en-US" sz="1600" dirty="0" err="1">
                <a:solidFill>
                  <a:srgbClr val="1C1E29"/>
                </a:solidFill>
              </a:rPr>
              <a:t>různých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cs-CZ" sz="1600" dirty="0">
                <a:solidFill>
                  <a:srgbClr val="1C1E29"/>
                </a:solidFill>
              </a:rPr>
              <a:t>systémů.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S</a:t>
            </a:r>
            <a:r>
              <a:rPr lang="en-US" sz="1600" dirty="0" err="1">
                <a:solidFill>
                  <a:srgbClr val="1C1E29"/>
                </a:solidFill>
              </a:rPr>
              <a:t>tejné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produkty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poznáme</a:t>
            </a:r>
            <a:r>
              <a:rPr lang="en-US" sz="1600" dirty="0">
                <a:solidFill>
                  <a:srgbClr val="1C1E29"/>
                </a:solidFill>
              </a:rPr>
              <a:t> a </a:t>
            </a:r>
            <a:r>
              <a:rPr lang="en-US" sz="1600" dirty="0" err="1">
                <a:solidFill>
                  <a:srgbClr val="1C1E29"/>
                </a:solidFill>
              </a:rPr>
              <a:t>spárujeme</a:t>
            </a:r>
            <a:r>
              <a:rPr lang="en-US" sz="1600" dirty="0">
                <a:solidFill>
                  <a:srgbClr val="1C1E29"/>
                </a:solidFill>
              </a:rPr>
              <a:t>.</a:t>
            </a:r>
            <a:endParaRPr sz="1600" dirty="0">
              <a:solidFill>
                <a:srgbClr val="000000"/>
              </a:solidFill>
            </a:endParaRPr>
          </a:p>
        </p:txBody>
      </p:sp>
      <p:sp>
        <p:nvSpPr>
          <p:cNvPr id="960" name="Google Shape;960;gcb52e86847_0_684"/>
          <p:cNvSpPr txBox="1"/>
          <p:nvPr/>
        </p:nvSpPr>
        <p:spPr>
          <a:xfrm>
            <a:off x="7125189" y="2145802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Spárované</a:t>
            </a:r>
            <a:r>
              <a:rPr lang="en-US" sz="1997" b="1" dirty="0"/>
              <a:t> </a:t>
            </a:r>
            <a:r>
              <a:rPr lang="en-US" sz="1997" b="1" dirty="0" err="1"/>
              <a:t>produkty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p</a:t>
            </a:r>
            <a:r>
              <a:rPr lang="en-US" sz="1600" dirty="0" err="1">
                <a:solidFill>
                  <a:srgbClr val="1C1E29"/>
                </a:solidFill>
              </a:rPr>
              <a:t>arametry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obrázky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popisy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přílohy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vazby</a:t>
            </a:r>
            <a:r>
              <a:rPr lang="en-US" sz="1600" dirty="0">
                <a:solidFill>
                  <a:srgbClr val="1C1E29"/>
                </a:solidFill>
              </a:rPr>
              <a:t>… </a:t>
            </a:r>
            <a:r>
              <a:rPr lang="en-US" sz="1600" dirty="0" err="1">
                <a:solidFill>
                  <a:srgbClr val="1C1E29"/>
                </a:solidFill>
              </a:rPr>
              <a:t>už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není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třeba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duplicitní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práce</a:t>
            </a:r>
            <a:r>
              <a:rPr lang="en-US" sz="1600" dirty="0">
                <a:solidFill>
                  <a:srgbClr val="1C1E29"/>
                </a:solidFill>
              </a:rPr>
              <a:t>. </a:t>
            </a:r>
            <a:r>
              <a:rPr lang="en-US" sz="1600" dirty="0" err="1">
                <a:solidFill>
                  <a:srgbClr val="1C1E29"/>
                </a:solidFill>
              </a:rPr>
              <a:t>Umíme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poznat</a:t>
            </a:r>
            <a:r>
              <a:rPr lang="en-US" sz="1600" dirty="0">
                <a:solidFill>
                  <a:srgbClr val="1C1E29"/>
                </a:solidFill>
              </a:rPr>
              <a:t> to </a:t>
            </a:r>
            <a:r>
              <a:rPr lang="en-US" sz="1600" dirty="0" err="1">
                <a:solidFill>
                  <a:srgbClr val="1C1E29"/>
                </a:solidFill>
              </a:rPr>
              <a:t>nejlepší</a:t>
            </a:r>
            <a:r>
              <a:rPr lang="en-US" sz="1600" dirty="0">
                <a:solidFill>
                  <a:srgbClr val="1C1E29"/>
                </a:solidFill>
              </a:rPr>
              <a:t>.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61" name="Google Shape;961;gcb52e86847_0_684"/>
          <p:cNvSpPr txBox="1"/>
          <p:nvPr/>
        </p:nvSpPr>
        <p:spPr>
          <a:xfrm>
            <a:off x="6413632" y="75980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3" name="Google Shape;963;gcb52e86847_0_684"/>
          <p:cNvSpPr txBox="1"/>
          <p:nvPr/>
        </p:nvSpPr>
        <p:spPr>
          <a:xfrm>
            <a:off x="6420039" y="2159473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5" name="Google Shape;965;gcb52e86847_0_684"/>
          <p:cNvSpPr txBox="1"/>
          <p:nvPr/>
        </p:nvSpPr>
        <p:spPr>
          <a:xfrm>
            <a:off x="6420039" y="3421904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6" name="Google Shape;966;gcb52e86847_0_684"/>
          <p:cNvSpPr txBox="1"/>
          <p:nvPr/>
        </p:nvSpPr>
        <p:spPr>
          <a:xfrm>
            <a:off x="7080529" y="5344307"/>
            <a:ext cx="4659338" cy="1089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Dobrá</a:t>
            </a:r>
            <a:r>
              <a:rPr lang="en-US" sz="1997" b="1" dirty="0"/>
              <a:t> data, </a:t>
            </a:r>
            <a:r>
              <a:rPr lang="en-US" sz="1997" b="1" dirty="0" err="1"/>
              <a:t>perfektní</a:t>
            </a:r>
            <a:r>
              <a:rPr lang="en-US" sz="1997" b="1" dirty="0"/>
              <a:t> </a:t>
            </a:r>
            <a:r>
              <a:rPr lang="en-US" sz="1997" b="1" dirty="0" err="1"/>
              <a:t>automatizace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a</a:t>
            </a:r>
            <a:r>
              <a:rPr lang="en-US" sz="1600" dirty="0" err="1">
                <a:solidFill>
                  <a:srgbClr val="1C1E29"/>
                </a:solidFill>
              </a:rPr>
              <a:t>utomatizace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příslušenství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náhrad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dárků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cenotvorby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řazení</a:t>
            </a:r>
            <a:r>
              <a:rPr lang="en-US" sz="1600" dirty="0">
                <a:solidFill>
                  <a:srgbClr val="1C1E29"/>
                </a:solidFill>
              </a:rPr>
              <a:t> do </a:t>
            </a:r>
            <a:r>
              <a:rPr lang="en-US" sz="1600" dirty="0" err="1">
                <a:solidFill>
                  <a:srgbClr val="1C1E29"/>
                </a:solidFill>
              </a:rPr>
              <a:t>stromů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68" name="Google Shape;968;gcb52e86847_0_684"/>
          <p:cNvSpPr txBox="1"/>
          <p:nvPr/>
        </p:nvSpPr>
        <p:spPr>
          <a:xfrm>
            <a:off x="6407616" y="5362044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878;gcb52e86847_0_981">
            <a:extLst>
              <a:ext uri="{FF2B5EF4-FFF2-40B4-BE49-F238E27FC236}">
                <a16:creationId xmlns:a16="http://schemas.microsoft.com/office/drawing/2014/main" id="{842AF48D-EA2C-4DA9-B0FD-39ED8430229E}"/>
              </a:ext>
            </a:extLst>
          </p:cNvPr>
          <p:cNvSpPr/>
          <p:nvPr/>
        </p:nvSpPr>
        <p:spPr>
          <a:xfrm>
            <a:off x="4895397" y="2878981"/>
            <a:ext cx="874800" cy="113617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4777" tIns="64777" rIns="64777" bIns="64777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" name="Google Shape;879;gcb52e86847_0_981">
            <a:extLst>
              <a:ext uri="{FF2B5EF4-FFF2-40B4-BE49-F238E27FC236}">
                <a16:creationId xmlns:a16="http://schemas.microsoft.com/office/drawing/2014/main" id="{B78688EE-96E8-42FF-B2AF-8DE695CA1281}"/>
              </a:ext>
            </a:extLst>
          </p:cNvPr>
          <p:cNvSpPr txBox="1"/>
          <p:nvPr/>
        </p:nvSpPr>
        <p:spPr>
          <a:xfrm>
            <a:off x="4895418" y="1733402"/>
            <a:ext cx="874800" cy="113617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80;gcb52e86847_0_981">
            <a:extLst>
              <a:ext uri="{FF2B5EF4-FFF2-40B4-BE49-F238E27FC236}">
                <a16:creationId xmlns:a16="http://schemas.microsoft.com/office/drawing/2014/main" id="{DBE0C905-C30D-4BC3-8FA7-E23A1773382E}"/>
              </a:ext>
            </a:extLst>
          </p:cNvPr>
          <p:cNvSpPr txBox="1"/>
          <p:nvPr/>
        </p:nvSpPr>
        <p:spPr>
          <a:xfrm>
            <a:off x="4895418" y="587830"/>
            <a:ext cx="874800" cy="11361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881;gcb52e86847_0_981">
            <a:extLst>
              <a:ext uri="{FF2B5EF4-FFF2-40B4-BE49-F238E27FC236}">
                <a16:creationId xmlns:a16="http://schemas.microsoft.com/office/drawing/2014/main" id="{860076C9-3556-4EB3-8CFE-60CC0860FC43}"/>
              </a:ext>
            </a:extLst>
          </p:cNvPr>
          <p:cNvSpPr txBox="1"/>
          <p:nvPr/>
        </p:nvSpPr>
        <p:spPr>
          <a:xfrm>
            <a:off x="4895418" y="5157202"/>
            <a:ext cx="874800" cy="113617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82;gcb52e86847_0_981">
            <a:extLst>
              <a:ext uri="{FF2B5EF4-FFF2-40B4-BE49-F238E27FC236}">
                <a16:creationId xmlns:a16="http://schemas.microsoft.com/office/drawing/2014/main" id="{20AA1397-D7BE-41BF-AE8E-0E2FC81A0C4A}"/>
              </a:ext>
            </a:extLst>
          </p:cNvPr>
          <p:cNvSpPr txBox="1"/>
          <p:nvPr/>
        </p:nvSpPr>
        <p:spPr>
          <a:xfrm>
            <a:off x="4895418" y="4011629"/>
            <a:ext cx="874800" cy="11361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D21FA10A-2F7E-4240-A81B-DFA41C20AF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  <p:sp>
        <p:nvSpPr>
          <p:cNvPr id="2" name="Google Shape;958;gcb52e86847_0_684">
            <a:extLst>
              <a:ext uri="{FF2B5EF4-FFF2-40B4-BE49-F238E27FC236}">
                <a16:creationId xmlns:a16="http://schemas.microsoft.com/office/drawing/2014/main" id="{538B9E4A-6D81-25CD-5F72-2F90398DC796}"/>
              </a:ext>
            </a:extLst>
          </p:cNvPr>
          <p:cNvSpPr txBox="1"/>
          <p:nvPr/>
        </p:nvSpPr>
        <p:spPr>
          <a:xfrm>
            <a:off x="7125189" y="4288367"/>
            <a:ext cx="4659338" cy="868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997" b="1" dirty="0"/>
              <a:t>Cenotvorba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Vedle vlastních logik v BB, jsme se napojili na </a:t>
            </a:r>
            <a:r>
              <a:rPr lang="cs-CZ" sz="1600" dirty="0" err="1">
                <a:solidFill>
                  <a:srgbClr val="1C1E29"/>
                </a:solidFill>
              </a:rPr>
              <a:t>Disivo</a:t>
            </a:r>
            <a:r>
              <a:rPr lang="cs-CZ" sz="1600" dirty="0">
                <a:solidFill>
                  <a:srgbClr val="1C1E29"/>
                </a:solidFill>
              </a:rPr>
              <a:t>, které nám pomáhá pracovat s cenotvorbou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3" name="Google Shape;965;gcb52e86847_0_684">
            <a:extLst>
              <a:ext uri="{FF2B5EF4-FFF2-40B4-BE49-F238E27FC236}">
                <a16:creationId xmlns:a16="http://schemas.microsoft.com/office/drawing/2014/main" id="{858BCAAE-D51E-68E4-63FD-BD4F0926D278}"/>
              </a:ext>
            </a:extLst>
          </p:cNvPr>
          <p:cNvSpPr txBox="1"/>
          <p:nvPr/>
        </p:nvSpPr>
        <p:spPr>
          <a:xfrm>
            <a:off x="6407616" y="4411230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gcb52e86847_0_705"/>
          <p:cNvSpPr txBox="1"/>
          <p:nvPr/>
        </p:nvSpPr>
        <p:spPr>
          <a:xfrm>
            <a:off x="790489" y="3605362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8" name="Google Shape;978;gcb52e86847_0_705"/>
          <p:cNvSpPr txBox="1"/>
          <p:nvPr/>
        </p:nvSpPr>
        <p:spPr>
          <a:xfrm>
            <a:off x="770364" y="1600985"/>
            <a:ext cx="3782904" cy="249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Business Box je </a:t>
            </a: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propojen s </a:t>
            </a:r>
            <a:r>
              <a:rPr lang="cs-CZ" sz="3630" dirty="0" err="1">
                <a:solidFill>
                  <a:srgbClr val="1B1D21"/>
                </a:solidFill>
              </a:rPr>
              <a:t>Esyco</a:t>
            </a:r>
            <a:endParaRPr lang="cs-CZ" sz="3630" dirty="0">
              <a:solidFill>
                <a:srgbClr val="1B1D21"/>
              </a:solidFill>
            </a:endParaRPr>
          </a:p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(</a:t>
            </a:r>
            <a:r>
              <a:rPr lang="cs-CZ" sz="3630" dirty="0" err="1">
                <a:solidFill>
                  <a:srgbClr val="1B1D21"/>
                </a:solidFill>
              </a:rPr>
              <a:t>Elynx</a:t>
            </a:r>
            <a:r>
              <a:rPr lang="cs-CZ" sz="3630" dirty="0">
                <a:solidFill>
                  <a:srgbClr val="1B1D21"/>
                </a:solidFill>
              </a:rPr>
              <a:t>)</a:t>
            </a:r>
          </a:p>
        </p:txBody>
      </p:sp>
      <p:sp>
        <p:nvSpPr>
          <p:cNvPr id="979" name="Google Shape;979;gcb52e86847_0_705"/>
          <p:cNvSpPr txBox="1"/>
          <p:nvPr/>
        </p:nvSpPr>
        <p:spPr>
          <a:xfrm>
            <a:off x="7092947" y="3586621"/>
            <a:ext cx="4659338" cy="1175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Dropshipy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00" dirty="0" err="1">
                <a:solidFill>
                  <a:srgbClr val="1C1E29"/>
                </a:solidFill>
              </a:rPr>
              <a:t>integrace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dropshipových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dodavatelů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automatické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vytváření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objednávek</a:t>
            </a:r>
            <a:r>
              <a:rPr lang="en-US" sz="1600" dirty="0">
                <a:solidFill>
                  <a:srgbClr val="1C1E29"/>
                </a:solidFill>
              </a:rPr>
              <a:t> u </a:t>
            </a:r>
            <a:r>
              <a:rPr lang="en-US" sz="1600" dirty="0" err="1">
                <a:solidFill>
                  <a:srgbClr val="1C1E29"/>
                </a:solidFill>
              </a:rPr>
              <a:t>dodavatelů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80" name="Google Shape;980;gcb52e86847_0_705"/>
          <p:cNvSpPr txBox="1"/>
          <p:nvPr/>
        </p:nvSpPr>
        <p:spPr>
          <a:xfrm>
            <a:off x="7122216" y="749307"/>
            <a:ext cx="5005119" cy="1319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Eshop</a:t>
            </a:r>
            <a:r>
              <a:rPr lang="en-US" sz="1997" b="1" dirty="0"/>
              <a:t> o</a:t>
            </a:r>
            <a:r>
              <a:rPr lang="cs-CZ" sz="1997" b="1" dirty="0"/>
              <a:t> ERP</a:t>
            </a:r>
            <a:r>
              <a:rPr lang="en-US" sz="1997" b="1" dirty="0"/>
              <a:t> </a:t>
            </a:r>
            <a:r>
              <a:rPr lang="en-US" sz="1997" b="1" dirty="0" err="1"/>
              <a:t>neví</a:t>
            </a:r>
            <a:endParaRPr sz="1997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s</a:t>
            </a:r>
            <a:r>
              <a:rPr lang="en-US" sz="1600" dirty="0" err="1">
                <a:solidFill>
                  <a:srgbClr val="1C1E29"/>
                </a:solidFill>
              </a:rPr>
              <a:t>nižujeme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zatížení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cs-CZ" sz="1600" dirty="0">
                <a:solidFill>
                  <a:srgbClr val="1C1E29"/>
                </a:solidFill>
              </a:rPr>
              <a:t>ERP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eshopy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jsou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odděleny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vyšší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míra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zabezpečení</a:t>
            </a:r>
            <a:endParaRPr sz="1600" dirty="0">
              <a:solidFill>
                <a:srgbClr val="000000"/>
              </a:solidFill>
            </a:endParaRPr>
          </a:p>
        </p:txBody>
      </p:sp>
      <p:sp>
        <p:nvSpPr>
          <p:cNvPr id="981" name="Google Shape;981;gcb52e86847_0_705"/>
          <p:cNvSpPr txBox="1"/>
          <p:nvPr/>
        </p:nvSpPr>
        <p:spPr>
          <a:xfrm>
            <a:off x="7125189" y="2145802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Zápisy</a:t>
            </a:r>
            <a:r>
              <a:rPr lang="en-US" sz="1997" b="1" dirty="0"/>
              <a:t> do </a:t>
            </a:r>
            <a:r>
              <a:rPr lang="cs-CZ" sz="1997" b="1" dirty="0"/>
              <a:t>ERP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600" dirty="0">
                <a:solidFill>
                  <a:srgbClr val="1C1E29"/>
                </a:solidFill>
              </a:rPr>
              <a:t>z</a:t>
            </a:r>
            <a:r>
              <a:rPr lang="en-US" sz="1600" dirty="0" err="1">
                <a:solidFill>
                  <a:srgbClr val="1C1E29"/>
                </a:solidFill>
              </a:rPr>
              <a:t>ákazník</a:t>
            </a:r>
            <a:r>
              <a:rPr lang="en-US" sz="1600" dirty="0">
                <a:solidFill>
                  <a:srgbClr val="1C1E29"/>
                </a:solidFill>
              </a:rPr>
              <a:t> a </a:t>
            </a:r>
            <a:r>
              <a:rPr lang="en-US" sz="1600" dirty="0" err="1">
                <a:solidFill>
                  <a:srgbClr val="1C1E29"/>
                </a:solidFill>
              </a:rPr>
              <a:t>jeho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objednávka</a:t>
            </a:r>
            <a:r>
              <a:rPr lang="en-US" sz="1600" dirty="0">
                <a:solidFill>
                  <a:srgbClr val="1C1E29"/>
                </a:solidFill>
              </a:rPr>
              <a:t> z </a:t>
            </a:r>
            <a:r>
              <a:rPr lang="en-US" sz="1600" dirty="0" err="1">
                <a:solidFill>
                  <a:srgbClr val="1C1E29"/>
                </a:solidFill>
              </a:rPr>
              <a:t>eshopu</a:t>
            </a:r>
            <a:r>
              <a:rPr lang="en-US" sz="1600" dirty="0">
                <a:solidFill>
                  <a:srgbClr val="1C1E29"/>
                </a:solidFill>
              </a:rPr>
              <a:t> je </a:t>
            </a:r>
            <a:r>
              <a:rPr lang="en-US" sz="1600" dirty="0" err="1">
                <a:solidFill>
                  <a:srgbClr val="1C1E29"/>
                </a:solidFill>
              </a:rPr>
              <a:t>přeložena</a:t>
            </a:r>
            <a:r>
              <a:rPr lang="en-US" sz="1600" dirty="0">
                <a:solidFill>
                  <a:srgbClr val="1C1E29"/>
                </a:solidFill>
              </a:rPr>
              <a:t> do </a:t>
            </a:r>
            <a:r>
              <a:rPr lang="en-US" sz="1600" dirty="0" err="1">
                <a:solidFill>
                  <a:srgbClr val="1C1E29"/>
                </a:solidFill>
              </a:rPr>
              <a:t>řeči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cs-CZ" sz="1600" dirty="0">
                <a:solidFill>
                  <a:srgbClr val="1C1E29"/>
                </a:solidFill>
              </a:rPr>
              <a:t>systémů</a:t>
            </a:r>
            <a:r>
              <a:rPr lang="en-US" sz="1600" dirty="0">
                <a:solidFill>
                  <a:srgbClr val="1C1E29"/>
                </a:solidFill>
              </a:rPr>
              <a:t> a </a:t>
            </a:r>
            <a:r>
              <a:rPr lang="en-US" sz="1600" dirty="0" err="1">
                <a:solidFill>
                  <a:srgbClr val="1C1E29"/>
                </a:solidFill>
              </a:rPr>
              <a:t>zapsána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správn</a:t>
            </a:r>
            <a:r>
              <a:rPr lang="cs-CZ" sz="1600" dirty="0">
                <a:solidFill>
                  <a:srgbClr val="1C1E29"/>
                </a:solidFill>
              </a:rPr>
              <a:t>ě až po realizaci nákupu</a:t>
            </a: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82" name="Google Shape;982;gcb52e86847_0_705"/>
          <p:cNvSpPr txBox="1"/>
          <p:nvPr/>
        </p:nvSpPr>
        <p:spPr>
          <a:xfrm>
            <a:off x="6413632" y="75980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83" name="Google Shape;983;gcb52e86847_0_705"/>
          <p:cNvCxnSpPr/>
          <p:nvPr/>
        </p:nvCxnSpPr>
        <p:spPr>
          <a:xfrm>
            <a:off x="6921776" y="770309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4" name="Google Shape;984;gcb52e86847_0_705"/>
          <p:cNvSpPr txBox="1"/>
          <p:nvPr/>
        </p:nvSpPr>
        <p:spPr>
          <a:xfrm>
            <a:off x="6420039" y="2159473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85" name="Google Shape;985;gcb52e86847_0_705"/>
          <p:cNvCxnSpPr/>
          <p:nvPr/>
        </p:nvCxnSpPr>
        <p:spPr>
          <a:xfrm>
            <a:off x="6918822" y="2241628"/>
            <a:ext cx="9257" cy="1091526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6" name="Google Shape;986;gcb52e86847_0_705"/>
          <p:cNvSpPr txBox="1"/>
          <p:nvPr/>
        </p:nvSpPr>
        <p:spPr>
          <a:xfrm>
            <a:off x="6420040" y="360435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7" name="Google Shape;987;gcb52e86847_0_705"/>
          <p:cNvSpPr txBox="1"/>
          <p:nvPr/>
        </p:nvSpPr>
        <p:spPr>
          <a:xfrm>
            <a:off x="7092953" y="5019342"/>
            <a:ext cx="4659338" cy="1089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997" b="1" dirty="0" err="1"/>
              <a:t>Zápisy</a:t>
            </a:r>
            <a:r>
              <a:rPr lang="en-US" sz="1997" b="1" dirty="0"/>
              <a:t> </a:t>
            </a:r>
            <a:r>
              <a:rPr lang="en-US" sz="1997" b="1" dirty="0" err="1"/>
              <a:t>faktur</a:t>
            </a:r>
            <a:r>
              <a:rPr lang="cs-CZ" sz="1997" b="1" dirty="0"/>
              <a:t>/automatizace schvalování</a:t>
            </a:r>
            <a:endParaRPr sz="1997" b="1" dirty="0">
              <a:solidFill>
                <a:srgbClr val="000000"/>
              </a:solidFill>
            </a:endParaRP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en-US" sz="1600" dirty="0" err="1">
                <a:solidFill>
                  <a:srgbClr val="1C1E29"/>
                </a:solidFill>
              </a:rPr>
              <a:t>zápis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nákupních</a:t>
            </a:r>
            <a:r>
              <a:rPr lang="en-US" sz="1600" dirty="0">
                <a:solidFill>
                  <a:srgbClr val="1C1E29"/>
                </a:solidFill>
              </a:rPr>
              <a:t> </a:t>
            </a:r>
            <a:r>
              <a:rPr lang="en-US" sz="1600" dirty="0" err="1">
                <a:solidFill>
                  <a:srgbClr val="1C1E29"/>
                </a:solidFill>
              </a:rPr>
              <a:t>faktur</a:t>
            </a:r>
            <a:r>
              <a:rPr lang="en-US" sz="1600" dirty="0">
                <a:solidFill>
                  <a:srgbClr val="1C1E29"/>
                </a:solidFill>
              </a:rPr>
              <a:t>, </a:t>
            </a:r>
            <a:r>
              <a:rPr lang="en-US" sz="1600" dirty="0" err="1">
                <a:solidFill>
                  <a:srgbClr val="1C1E29"/>
                </a:solidFill>
              </a:rPr>
              <a:t>spárování</a:t>
            </a:r>
            <a:r>
              <a:rPr lang="en-US" sz="1600" dirty="0">
                <a:solidFill>
                  <a:srgbClr val="1C1E29"/>
                </a:solidFill>
              </a:rPr>
              <a:t> s </a:t>
            </a:r>
            <a:r>
              <a:rPr lang="en-US" sz="1600" dirty="0" err="1">
                <a:solidFill>
                  <a:srgbClr val="1C1E29"/>
                </a:solidFill>
              </a:rPr>
              <a:t>objednávkami</a:t>
            </a:r>
            <a:endParaRPr sz="1600" b="1" dirty="0">
              <a:solidFill>
                <a:srgbClr val="000000"/>
              </a:solidFill>
            </a:endParaRPr>
          </a:p>
        </p:txBody>
      </p:sp>
      <p:cxnSp>
        <p:nvCxnSpPr>
          <p:cNvPr id="988" name="Google Shape;988;gcb52e86847_0_705"/>
          <p:cNvCxnSpPr/>
          <p:nvPr/>
        </p:nvCxnSpPr>
        <p:spPr>
          <a:xfrm>
            <a:off x="6934773" y="3603570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9" name="Google Shape;989;gcb52e86847_0_705"/>
          <p:cNvSpPr txBox="1"/>
          <p:nvPr/>
        </p:nvSpPr>
        <p:spPr>
          <a:xfrm>
            <a:off x="6420040" y="5037079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90" name="Google Shape;990;gcb52e86847_0_705"/>
          <p:cNvCxnSpPr/>
          <p:nvPr/>
        </p:nvCxnSpPr>
        <p:spPr>
          <a:xfrm>
            <a:off x="6934773" y="5036294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878;gcb52e86847_0_981">
            <a:extLst>
              <a:ext uri="{FF2B5EF4-FFF2-40B4-BE49-F238E27FC236}">
                <a16:creationId xmlns:a16="http://schemas.microsoft.com/office/drawing/2014/main" id="{1F3E7B37-A435-43A1-8BC7-A5B01E0E8282}"/>
              </a:ext>
            </a:extLst>
          </p:cNvPr>
          <p:cNvSpPr/>
          <p:nvPr/>
        </p:nvSpPr>
        <p:spPr>
          <a:xfrm>
            <a:off x="4895397" y="2878981"/>
            <a:ext cx="874800" cy="113617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4777" tIns="64777" rIns="64777" bIns="64777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" name="Google Shape;879;gcb52e86847_0_981">
            <a:extLst>
              <a:ext uri="{FF2B5EF4-FFF2-40B4-BE49-F238E27FC236}">
                <a16:creationId xmlns:a16="http://schemas.microsoft.com/office/drawing/2014/main" id="{DA2F549A-0D1B-4188-B580-857B624E4035}"/>
              </a:ext>
            </a:extLst>
          </p:cNvPr>
          <p:cNvSpPr txBox="1"/>
          <p:nvPr/>
        </p:nvSpPr>
        <p:spPr>
          <a:xfrm>
            <a:off x="4895418" y="1733402"/>
            <a:ext cx="874800" cy="113617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80;gcb52e86847_0_981">
            <a:extLst>
              <a:ext uri="{FF2B5EF4-FFF2-40B4-BE49-F238E27FC236}">
                <a16:creationId xmlns:a16="http://schemas.microsoft.com/office/drawing/2014/main" id="{6997B966-4A3E-42B5-99A2-118ED5ECB11D}"/>
              </a:ext>
            </a:extLst>
          </p:cNvPr>
          <p:cNvSpPr txBox="1"/>
          <p:nvPr/>
        </p:nvSpPr>
        <p:spPr>
          <a:xfrm>
            <a:off x="4895418" y="587830"/>
            <a:ext cx="874800" cy="11361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881;gcb52e86847_0_981">
            <a:extLst>
              <a:ext uri="{FF2B5EF4-FFF2-40B4-BE49-F238E27FC236}">
                <a16:creationId xmlns:a16="http://schemas.microsoft.com/office/drawing/2014/main" id="{7BE2158C-AD39-4AC9-B50B-859A69484E91}"/>
              </a:ext>
            </a:extLst>
          </p:cNvPr>
          <p:cNvSpPr txBox="1"/>
          <p:nvPr/>
        </p:nvSpPr>
        <p:spPr>
          <a:xfrm>
            <a:off x="4895418" y="5157202"/>
            <a:ext cx="874800" cy="113617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82;gcb52e86847_0_981">
            <a:extLst>
              <a:ext uri="{FF2B5EF4-FFF2-40B4-BE49-F238E27FC236}">
                <a16:creationId xmlns:a16="http://schemas.microsoft.com/office/drawing/2014/main" id="{85670CE3-54F7-4E47-8AB0-2C36AF1F550C}"/>
              </a:ext>
            </a:extLst>
          </p:cNvPr>
          <p:cNvSpPr txBox="1"/>
          <p:nvPr/>
        </p:nvSpPr>
        <p:spPr>
          <a:xfrm>
            <a:off x="4895418" y="4011629"/>
            <a:ext cx="874800" cy="11361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90A23CE9-BA5F-466E-9D9F-EE2CA0D263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gcb52e86847_0_705"/>
          <p:cNvSpPr txBox="1"/>
          <p:nvPr/>
        </p:nvSpPr>
        <p:spPr>
          <a:xfrm>
            <a:off x="790489" y="3605362"/>
            <a:ext cx="2847933" cy="30929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8" name="Google Shape;978;gcb52e86847_0_705"/>
          <p:cNvSpPr txBox="1"/>
          <p:nvPr/>
        </p:nvSpPr>
        <p:spPr>
          <a:xfrm>
            <a:off x="757206" y="1603107"/>
            <a:ext cx="3782904" cy="249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82974" rIns="82974" bIns="82974" anchor="ctr" anchorCtr="0">
            <a:noAutofit/>
          </a:bodyPr>
          <a:lstStyle/>
          <a:p>
            <a:pPr>
              <a:lnSpc>
                <a:spcPct val="70000"/>
              </a:lnSpc>
              <a:buClr>
                <a:srgbClr val="000000"/>
              </a:buClr>
              <a:buSzPts val="6400"/>
            </a:pPr>
            <a:r>
              <a:rPr lang="cs-CZ" sz="3630" dirty="0">
                <a:solidFill>
                  <a:srgbClr val="1B1D21"/>
                </a:solidFill>
              </a:rPr>
              <a:t>Napojení na systémy</a:t>
            </a:r>
          </a:p>
        </p:txBody>
      </p:sp>
      <p:sp>
        <p:nvSpPr>
          <p:cNvPr id="980" name="Google Shape;980;gcb52e86847_0_705"/>
          <p:cNvSpPr txBox="1"/>
          <p:nvPr/>
        </p:nvSpPr>
        <p:spPr>
          <a:xfrm>
            <a:off x="7122216" y="749307"/>
            <a:ext cx="5005119" cy="1136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997" b="1" dirty="0"/>
              <a:t>Platební brány </a:t>
            </a:r>
          </a:p>
          <a:p>
            <a:pPr marL="342900" indent="-34290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>
                <a:solidFill>
                  <a:srgbClr val="000000"/>
                </a:solidFill>
              </a:rPr>
              <a:t>Global</a:t>
            </a:r>
            <a:r>
              <a:rPr lang="cs-CZ" sz="1600" dirty="0">
                <a:solidFill>
                  <a:srgbClr val="000000"/>
                </a:solidFill>
              </a:rPr>
              <a:t> </a:t>
            </a:r>
            <a:r>
              <a:rPr lang="cs-CZ" sz="1600" dirty="0" err="1">
                <a:solidFill>
                  <a:srgbClr val="000000"/>
                </a:solidFill>
              </a:rPr>
              <a:t>payments</a:t>
            </a:r>
            <a:r>
              <a:rPr lang="cs-CZ" sz="1600" dirty="0">
                <a:solidFill>
                  <a:srgbClr val="000000"/>
                </a:solidFill>
              </a:rPr>
              <a:t> </a:t>
            </a:r>
          </a:p>
          <a:p>
            <a:pPr marL="285750" indent="-28575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>
                <a:solidFill>
                  <a:srgbClr val="000000"/>
                </a:solidFill>
              </a:rPr>
              <a:t>PaU</a:t>
            </a:r>
            <a:endParaRPr lang="cs-CZ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>
                <a:solidFill>
                  <a:srgbClr val="000000"/>
                </a:solidFill>
              </a:rPr>
              <a:t>Twisto</a:t>
            </a:r>
            <a:r>
              <a:rPr lang="cs-CZ" sz="1600" dirty="0">
                <a:solidFill>
                  <a:srgbClr val="000000"/>
                </a:solidFill>
              </a:rPr>
              <a:t> </a:t>
            </a:r>
          </a:p>
          <a:p>
            <a:pPr marL="285750" indent="-28575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>
                <a:solidFill>
                  <a:srgbClr val="000000"/>
                </a:solidFill>
              </a:rPr>
              <a:t>Mallpay</a:t>
            </a:r>
            <a:endParaRPr lang="cs-CZ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>
                <a:solidFill>
                  <a:srgbClr val="000000"/>
                </a:solidFill>
              </a:rPr>
              <a:t>Essox</a:t>
            </a:r>
            <a:r>
              <a:rPr lang="cs-CZ" sz="1600" dirty="0">
                <a:solidFill>
                  <a:srgbClr val="000000"/>
                </a:solidFill>
              </a:rPr>
              <a:t> </a:t>
            </a:r>
            <a:endParaRPr sz="1600" dirty="0">
              <a:solidFill>
                <a:srgbClr val="000000"/>
              </a:solidFill>
            </a:endParaRPr>
          </a:p>
        </p:txBody>
      </p:sp>
      <p:sp>
        <p:nvSpPr>
          <p:cNvPr id="981" name="Google Shape;981;gcb52e86847_0_705"/>
          <p:cNvSpPr txBox="1"/>
          <p:nvPr/>
        </p:nvSpPr>
        <p:spPr>
          <a:xfrm>
            <a:off x="7122216" y="3602032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997" b="1" dirty="0"/>
              <a:t>Dopravci </a:t>
            </a:r>
          </a:p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endParaRPr sz="1600" b="1" dirty="0">
              <a:solidFill>
                <a:srgbClr val="000000"/>
              </a:solidFill>
            </a:endParaRPr>
          </a:p>
        </p:txBody>
      </p:sp>
      <p:sp>
        <p:nvSpPr>
          <p:cNvPr id="982" name="Google Shape;982;gcb52e86847_0_705"/>
          <p:cNvSpPr txBox="1"/>
          <p:nvPr/>
        </p:nvSpPr>
        <p:spPr>
          <a:xfrm>
            <a:off x="6413632" y="75980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83" name="Google Shape;983;gcb52e86847_0_705"/>
          <p:cNvCxnSpPr/>
          <p:nvPr/>
        </p:nvCxnSpPr>
        <p:spPr>
          <a:xfrm>
            <a:off x="6921776" y="770309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6" name="Google Shape;986;gcb52e86847_0_705"/>
          <p:cNvSpPr txBox="1"/>
          <p:nvPr/>
        </p:nvSpPr>
        <p:spPr>
          <a:xfrm>
            <a:off x="6420040" y="3604355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88" name="Google Shape;988;gcb52e86847_0_705"/>
          <p:cNvCxnSpPr/>
          <p:nvPr/>
        </p:nvCxnSpPr>
        <p:spPr>
          <a:xfrm>
            <a:off x="6934773" y="3603570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878;gcb52e86847_0_981">
            <a:extLst>
              <a:ext uri="{FF2B5EF4-FFF2-40B4-BE49-F238E27FC236}">
                <a16:creationId xmlns:a16="http://schemas.microsoft.com/office/drawing/2014/main" id="{1F3E7B37-A435-43A1-8BC7-A5B01E0E8282}"/>
              </a:ext>
            </a:extLst>
          </p:cNvPr>
          <p:cNvSpPr/>
          <p:nvPr/>
        </p:nvSpPr>
        <p:spPr>
          <a:xfrm>
            <a:off x="4895397" y="2878981"/>
            <a:ext cx="874800" cy="113617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4777" tIns="64777" rIns="64777" bIns="64777" anchor="ctr" anchorCtr="0">
            <a:noAutofit/>
          </a:bodyPr>
          <a:lstStyle/>
          <a:p>
            <a:pPr algn="ctr"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" name="Google Shape;879;gcb52e86847_0_981">
            <a:extLst>
              <a:ext uri="{FF2B5EF4-FFF2-40B4-BE49-F238E27FC236}">
                <a16:creationId xmlns:a16="http://schemas.microsoft.com/office/drawing/2014/main" id="{DA2F549A-0D1B-4188-B580-857B624E4035}"/>
              </a:ext>
            </a:extLst>
          </p:cNvPr>
          <p:cNvSpPr txBox="1"/>
          <p:nvPr/>
        </p:nvSpPr>
        <p:spPr>
          <a:xfrm>
            <a:off x="4895418" y="1733402"/>
            <a:ext cx="874800" cy="113617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80;gcb52e86847_0_981">
            <a:extLst>
              <a:ext uri="{FF2B5EF4-FFF2-40B4-BE49-F238E27FC236}">
                <a16:creationId xmlns:a16="http://schemas.microsoft.com/office/drawing/2014/main" id="{6997B966-4A3E-42B5-99A2-118ED5ECB11D}"/>
              </a:ext>
            </a:extLst>
          </p:cNvPr>
          <p:cNvSpPr txBox="1"/>
          <p:nvPr/>
        </p:nvSpPr>
        <p:spPr>
          <a:xfrm>
            <a:off x="4895418" y="587830"/>
            <a:ext cx="874800" cy="11361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82;gcb52e86847_0_981">
            <a:extLst>
              <a:ext uri="{FF2B5EF4-FFF2-40B4-BE49-F238E27FC236}">
                <a16:creationId xmlns:a16="http://schemas.microsoft.com/office/drawing/2014/main" id="{85670CE3-54F7-4E47-8AB0-2C36AF1F550C}"/>
              </a:ext>
            </a:extLst>
          </p:cNvPr>
          <p:cNvSpPr txBox="1"/>
          <p:nvPr/>
        </p:nvSpPr>
        <p:spPr>
          <a:xfrm>
            <a:off x="4895418" y="4011629"/>
            <a:ext cx="874800" cy="11361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spcFirstLastPara="1" wrap="square" lIns="82929" tIns="41476" rIns="82929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90A23CE9-BA5F-466E-9D9F-EE2CA0D263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4001BB6-A7F8-48C4-1358-F0D14FAA13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8351" y="2656982"/>
            <a:ext cx="5176443" cy="80916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0B516B-2E33-C7D2-11A7-23BF80D4C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8896" y="3998798"/>
            <a:ext cx="3915948" cy="983351"/>
          </a:xfrm>
          <a:prstGeom prst="rect">
            <a:avLst/>
          </a:prstGeom>
        </p:spPr>
      </p:pic>
      <p:sp>
        <p:nvSpPr>
          <p:cNvPr id="2" name="Google Shape;981;gcb52e86847_0_705">
            <a:extLst>
              <a:ext uri="{FF2B5EF4-FFF2-40B4-BE49-F238E27FC236}">
                <a16:creationId xmlns:a16="http://schemas.microsoft.com/office/drawing/2014/main" id="{A10B367B-7A6B-5F41-6374-BBCD9D30E631}"/>
              </a:ext>
            </a:extLst>
          </p:cNvPr>
          <p:cNvSpPr txBox="1"/>
          <p:nvPr/>
        </p:nvSpPr>
        <p:spPr>
          <a:xfrm>
            <a:off x="7128896" y="5182693"/>
            <a:ext cx="4572212" cy="1283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2200"/>
            </a:pPr>
            <a:r>
              <a:rPr lang="cs-CZ" sz="1997" b="1" dirty="0"/>
              <a:t>Ostatní</a:t>
            </a:r>
          </a:p>
          <a:p>
            <a:pPr marL="285750" indent="-28575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/>
              <a:t>Disivo</a:t>
            </a:r>
            <a:r>
              <a:rPr lang="cs-CZ" sz="1600" dirty="0"/>
              <a:t> (cenotvorba)</a:t>
            </a:r>
          </a:p>
          <a:p>
            <a:pPr marL="342900" indent="-34290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/>
              <a:t>Heureka, Google </a:t>
            </a:r>
            <a:r>
              <a:rPr lang="cs-CZ" sz="1600" dirty="0" err="1"/>
              <a:t>shoping</a:t>
            </a:r>
            <a:endParaRPr lang="cs-CZ" sz="1600" dirty="0"/>
          </a:p>
          <a:p>
            <a:pPr marL="342900" indent="-342900">
              <a:lnSpc>
                <a:spcPct val="115000"/>
              </a:lnSpc>
              <a:buClr>
                <a:srgbClr val="000000"/>
              </a:buClr>
              <a:buSzPts val="2200"/>
              <a:buFontTx/>
              <a:buChar char="-"/>
            </a:pPr>
            <a:r>
              <a:rPr lang="cs-CZ" sz="1600" dirty="0" err="1"/>
              <a:t>Esyco</a:t>
            </a:r>
            <a:r>
              <a:rPr lang="cs-CZ" sz="1600" dirty="0"/>
              <a:t> (</a:t>
            </a:r>
            <a:r>
              <a:rPr lang="cs-CZ" sz="1600" dirty="0" err="1"/>
              <a:t>Elynx</a:t>
            </a:r>
            <a:r>
              <a:rPr lang="cs-CZ" sz="1600" dirty="0"/>
              <a:t>) </a:t>
            </a:r>
            <a:endParaRPr lang="cs-CZ" sz="1997" dirty="0"/>
          </a:p>
        </p:txBody>
      </p:sp>
      <p:sp>
        <p:nvSpPr>
          <p:cNvPr id="4" name="Google Shape;986;gcb52e86847_0_705">
            <a:extLst>
              <a:ext uri="{FF2B5EF4-FFF2-40B4-BE49-F238E27FC236}">
                <a16:creationId xmlns:a16="http://schemas.microsoft.com/office/drawing/2014/main" id="{55F873B8-45A1-F90F-2369-93C9FA9D76AF}"/>
              </a:ext>
            </a:extLst>
          </p:cNvPr>
          <p:cNvSpPr txBox="1"/>
          <p:nvPr/>
        </p:nvSpPr>
        <p:spPr>
          <a:xfrm>
            <a:off x="6426720" y="5185016"/>
            <a:ext cx="508054" cy="5306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82974" tIns="41476" rIns="82974" bIns="41476" anchor="t" anchorCtr="0">
            <a:noAutofit/>
          </a:bodyPr>
          <a:lstStyle/>
          <a:p>
            <a:pPr>
              <a:buClr>
                <a:srgbClr val="000000"/>
              </a:buClr>
              <a:buSzPts val="3200"/>
            </a:pPr>
            <a:endParaRPr sz="2904" b="1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" name="Google Shape;988;gcb52e86847_0_705">
            <a:extLst>
              <a:ext uri="{FF2B5EF4-FFF2-40B4-BE49-F238E27FC236}">
                <a16:creationId xmlns:a16="http://schemas.microsoft.com/office/drawing/2014/main" id="{258A544A-EFED-A6C2-6CDB-726ED37F8361}"/>
              </a:ext>
            </a:extLst>
          </p:cNvPr>
          <p:cNvCxnSpPr/>
          <p:nvPr/>
        </p:nvCxnSpPr>
        <p:spPr>
          <a:xfrm>
            <a:off x="6941453" y="5184231"/>
            <a:ext cx="0" cy="1062938"/>
          </a:xfrm>
          <a:prstGeom prst="straightConnector1">
            <a:avLst/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2969301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Skupina 16">
            <a:extLst>
              <a:ext uri="{FF2B5EF4-FFF2-40B4-BE49-F238E27FC236}">
                <a16:creationId xmlns:a16="http://schemas.microsoft.com/office/drawing/2014/main" id="{DD55A2BA-56FC-4E9F-8E6B-ADA7D8BB92EB}"/>
              </a:ext>
            </a:extLst>
          </p:cNvPr>
          <p:cNvGrpSpPr/>
          <p:nvPr/>
        </p:nvGrpSpPr>
        <p:grpSpPr>
          <a:xfrm>
            <a:off x="461129" y="974843"/>
            <a:ext cx="6330700" cy="3312022"/>
            <a:chOff x="0" y="637434"/>
            <a:chExt cx="12192000" cy="5583131"/>
          </a:xfrm>
        </p:grpSpPr>
        <p:pic>
          <p:nvPicPr>
            <p:cNvPr id="18" name="Obrázek 17">
              <a:extLst>
                <a:ext uri="{FF2B5EF4-FFF2-40B4-BE49-F238E27FC236}">
                  <a16:creationId xmlns:a16="http://schemas.microsoft.com/office/drawing/2014/main" id="{96AB57A3-74A0-46EE-B919-C6814C426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37434"/>
              <a:ext cx="12192000" cy="558313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7B952869-6915-4693-86E0-0D6FA47DD976}"/>
                </a:ext>
              </a:extLst>
            </p:cNvPr>
            <p:cNvSpPr/>
            <p:nvPr/>
          </p:nvSpPr>
          <p:spPr>
            <a:xfrm>
              <a:off x="3078866" y="5173884"/>
              <a:ext cx="1284790" cy="2083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F863AAD3-C2ED-45F5-B12D-440F4FA6B735}"/>
                </a:ext>
              </a:extLst>
            </p:cNvPr>
            <p:cNvSpPr/>
            <p:nvPr/>
          </p:nvSpPr>
          <p:spPr>
            <a:xfrm>
              <a:off x="5557778" y="5011839"/>
              <a:ext cx="1284790" cy="2083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bdélník 25">
              <a:extLst>
                <a:ext uri="{FF2B5EF4-FFF2-40B4-BE49-F238E27FC236}">
                  <a16:creationId xmlns:a16="http://schemas.microsoft.com/office/drawing/2014/main" id="{A0841C7E-9A56-459F-8116-D662631C9F5A}"/>
                </a:ext>
              </a:extLst>
            </p:cNvPr>
            <p:cNvSpPr/>
            <p:nvPr/>
          </p:nvSpPr>
          <p:spPr>
            <a:xfrm>
              <a:off x="10395996" y="5382228"/>
              <a:ext cx="1284790" cy="2083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7" name="Obrázek 26">
            <a:extLst>
              <a:ext uri="{FF2B5EF4-FFF2-40B4-BE49-F238E27FC236}">
                <a16:creationId xmlns:a16="http://schemas.microsoft.com/office/drawing/2014/main" id="{A6450CE9-0340-4C35-8EF2-6F4C27BD6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29" y="425399"/>
            <a:ext cx="1212024" cy="324862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421C4D51-BF5C-4A18-BEBA-54683A7DC7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0" b="47850"/>
          <a:stretch/>
        </p:blipFill>
        <p:spPr>
          <a:xfrm>
            <a:off x="0" y="4949393"/>
            <a:ext cx="3064018" cy="1908607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C07273F8-1E62-4181-9ECA-C86EB89F67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9312" y="3165987"/>
            <a:ext cx="6480295" cy="3021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0925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 descr="Obsah obrázku text, interiér, stůl&#10;&#10;Popis byl vytvořen automaticky">
            <a:extLst>
              <a:ext uri="{FF2B5EF4-FFF2-40B4-BE49-F238E27FC236}">
                <a16:creationId xmlns:a16="http://schemas.microsoft.com/office/drawing/2014/main" id="{6A9651CA-8549-49A8-8E2F-96B062373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4F29B78-2134-4842-829E-8B59B5DCA8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394" y="1454768"/>
            <a:ext cx="3924462" cy="1824880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A7B9FB95-5FAE-4509-A894-DF26AA00C2E4}"/>
              </a:ext>
            </a:extLst>
          </p:cNvPr>
          <p:cNvSpPr txBox="1"/>
          <p:nvPr/>
        </p:nvSpPr>
        <p:spPr>
          <a:xfrm>
            <a:off x="4649627" y="5403232"/>
            <a:ext cx="52790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>
                <a:solidFill>
                  <a:schemeClr val="bg1">
                    <a:lumMod val="95000"/>
                  </a:schemeClr>
                </a:solidFill>
                <a:latin typeface="Abadi" panose="020B0604020104020204" pitchFamily="34" charset="0"/>
              </a:rPr>
              <a:t>Automatizace cen </a:t>
            </a:r>
          </a:p>
          <a:p>
            <a:pPr algn="ctr"/>
            <a:r>
              <a:rPr lang="cs-CZ" sz="3200" dirty="0">
                <a:solidFill>
                  <a:schemeClr val="bg1">
                    <a:lumMod val="95000"/>
                  </a:schemeClr>
                </a:solidFill>
                <a:latin typeface="Abadi" panose="020B0604020104020204" pitchFamily="34" charset="0"/>
              </a:rPr>
              <a:t>a produktů není budoucnost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4FAE6391-12F4-494E-9341-D429BE02019C}"/>
              </a:ext>
            </a:extLst>
          </p:cNvPr>
          <p:cNvSpPr txBox="1"/>
          <p:nvPr/>
        </p:nvSpPr>
        <p:spPr>
          <a:xfrm>
            <a:off x="3048000" y="324738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dirty="0">
                <a:effectLst/>
              </a:rPr>
              <a:t> 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97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2670</TotalTime>
  <Words>364</Words>
  <Application>Microsoft Office PowerPoint</Application>
  <PresentationFormat>Širokoúhlá obrazovka</PresentationFormat>
  <Paragraphs>75</Paragraphs>
  <Slides>9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Abadi</vt:lpstr>
      <vt:lpstr>Arial</vt:lpstr>
      <vt:lpstr>Calibri</vt:lpstr>
      <vt:lpstr>Calibri Light</vt:lpstr>
      <vt:lpstr>Helvetica Neue</vt:lpstr>
      <vt:lpstr>Merriweather Sans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Přemysl Vícha - NWT a.s.</dc:creator>
  <cp:lastModifiedBy>Přemysl Vícha - PATRO.cz</cp:lastModifiedBy>
  <cp:revision>9</cp:revision>
  <dcterms:created xsi:type="dcterms:W3CDTF">2022-01-26T15:50:08Z</dcterms:created>
  <dcterms:modified xsi:type="dcterms:W3CDTF">2025-11-11T12:56:50Z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bac3a8-7de8-4158-befd-c727a5d725ca_Enabled">
    <vt:lpwstr>true</vt:lpwstr>
  </property>
  <property fmtid="{D5CDD505-2E9C-101B-9397-08002B2CF9AE}" pid="3" name="MSIP_Label_33bac3a8-7de8-4158-befd-c727a5d725ca_SetDate">
    <vt:lpwstr>2022-01-26T15:50:08Z</vt:lpwstr>
  </property>
  <property fmtid="{D5CDD505-2E9C-101B-9397-08002B2CF9AE}" pid="4" name="MSIP_Label_33bac3a8-7de8-4158-befd-c727a5d725ca_Method">
    <vt:lpwstr>Standard</vt:lpwstr>
  </property>
  <property fmtid="{D5CDD505-2E9C-101B-9397-08002B2CF9AE}" pid="5" name="MSIP_Label_33bac3a8-7de8-4158-befd-c727a5d725ca_Name">
    <vt:lpwstr>General</vt:lpwstr>
  </property>
  <property fmtid="{D5CDD505-2E9C-101B-9397-08002B2CF9AE}" pid="6" name="MSIP_Label_33bac3a8-7de8-4158-befd-c727a5d725ca_SiteId">
    <vt:lpwstr>b9a59f46-15e9-4934-b496-6945696b5640</vt:lpwstr>
  </property>
  <property fmtid="{D5CDD505-2E9C-101B-9397-08002B2CF9AE}" pid="7" name="MSIP_Label_33bac3a8-7de8-4158-befd-c727a5d725ca_ActionId">
    <vt:lpwstr>69aa767c-da40-402c-bcd0-7e51c0eaf44f</vt:lpwstr>
  </property>
  <property fmtid="{D5CDD505-2E9C-101B-9397-08002B2CF9AE}" pid="8" name="MSIP_Label_33bac3a8-7de8-4158-befd-c727a5d725ca_ContentBits">
    <vt:lpwstr>0</vt:lpwstr>
  </property>
</Properties>
</file>