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wdp" ContentType="image/vnd.ms-photo"/>
  <Default Extension="vml" ContentType="application/vnd.openxmlformats-officedocument.vmlDrawing"/>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firstSlideNum="0" showSpecialPlsOnTitleSld="0" saveSubsetFonts="1" bookmarkIdSeed="2">
  <p:sldMasterIdLst>
    <p:sldMasterId id="2147483684" r:id="rId1"/>
  </p:sldMasterIdLst>
  <p:notesMasterIdLst>
    <p:notesMasterId r:id="rId13"/>
  </p:notesMasterIdLst>
  <p:handoutMasterIdLst>
    <p:handoutMasterId r:id="rId14"/>
  </p:handoutMasterIdLst>
  <p:sldIdLst>
    <p:sldId id="256" r:id="rId2"/>
    <p:sldId id="279" r:id="rId3"/>
    <p:sldId id="257" r:id="rId4"/>
    <p:sldId id="258" r:id="rId5"/>
    <p:sldId id="272" r:id="rId6"/>
    <p:sldId id="273" r:id="rId7"/>
    <p:sldId id="274" r:id="rId8"/>
    <p:sldId id="275" r:id="rId9"/>
    <p:sldId id="277" r:id="rId10"/>
    <p:sldId id="278" r:id="rId11"/>
    <p:sldId id="280" r:id="rId12"/>
  </p:sldIdLst>
  <p:sldSz cx="17610138" cy="9906000"/>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3165" userDrawn="1">
          <p15:clr>
            <a:srgbClr val="A4A3A4"/>
          </p15:clr>
        </p15:guide>
        <p15:guide id="2" pos="5547"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0DAA2"/>
    <a:srgbClr val="DFDFDD"/>
    <a:srgbClr val="EA8561"/>
    <a:srgbClr val="808673"/>
    <a:srgbClr val="FFFFFF"/>
    <a:srgbClr val="341112"/>
    <a:srgbClr val="7A6154"/>
    <a:srgbClr val="5C6847"/>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9300" autoAdjust="0"/>
    <p:restoredTop sz="89975" autoAdjust="0"/>
  </p:normalViewPr>
  <p:slideViewPr>
    <p:cSldViewPr snapToGrid="0" showGuides="1">
      <p:cViewPr varScale="1">
        <p:scale>
          <a:sx n="52" d="100"/>
          <a:sy n="52" d="100"/>
        </p:scale>
        <p:origin x="1176" y="48"/>
      </p:cViewPr>
      <p:guideLst>
        <p:guide orient="horz" pos="3165"/>
        <p:guide pos="5547"/>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19" Type="http://schemas.microsoft.com/office/2015/10/relationships/revisionInfo" Target="revisionInfo.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handoutMaster" Target="handoutMasters/handoutMaster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1.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a:extLst>
              <a:ext uri="{FF2B5EF4-FFF2-40B4-BE49-F238E27FC236}">
                <a16:creationId xmlns:a16="http://schemas.microsoft.com/office/drawing/2014/main" id="{13DBCDCA-DFA8-496A-B43A-E8DDE078D78C}"/>
              </a:ext>
            </a:extLst>
          </p:cNvPr>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cs-CZ"/>
          </a:p>
        </p:txBody>
      </p:sp>
      <p:sp>
        <p:nvSpPr>
          <p:cNvPr id="3" name="Zástupný symbol pro datum 2">
            <a:extLst>
              <a:ext uri="{FF2B5EF4-FFF2-40B4-BE49-F238E27FC236}">
                <a16:creationId xmlns:a16="http://schemas.microsoft.com/office/drawing/2014/main" id="{8F09D93D-CD06-4601-89E0-E126B9575439}"/>
              </a:ext>
            </a:extLst>
          </p:cNvPr>
          <p:cNvSpPr>
            <a:spLocks noGrp="1"/>
          </p:cNvSpPr>
          <p:nvPr>
            <p:ph type="dt" sz="quarter" idx="1"/>
          </p:nvPr>
        </p:nvSpPr>
        <p:spPr>
          <a:xfrm>
            <a:off x="3850443" y="0"/>
            <a:ext cx="2945659" cy="498056"/>
          </a:xfrm>
          <a:prstGeom prst="rect">
            <a:avLst/>
          </a:prstGeom>
        </p:spPr>
        <p:txBody>
          <a:bodyPr vert="horz" lIns="91440" tIns="45720" rIns="91440" bIns="45720" rtlCol="0"/>
          <a:lstStyle>
            <a:lvl1pPr algn="r">
              <a:defRPr sz="1200"/>
            </a:lvl1pPr>
          </a:lstStyle>
          <a:p>
            <a:fld id="{5D2052B8-1363-4C46-B5AB-2ABC883F4362}" type="datetimeFigureOut">
              <a:rPr lang="cs-CZ" smtClean="0"/>
              <a:pPr/>
              <a:t>07.11.2017</a:t>
            </a:fld>
            <a:endParaRPr lang="cs-CZ"/>
          </a:p>
        </p:txBody>
      </p:sp>
      <p:sp>
        <p:nvSpPr>
          <p:cNvPr id="4" name="Zástupný symbol pro zápatí 3">
            <a:extLst>
              <a:ext uri="{FF2B5EF4-FFF2-40B4-BE49-F238E27FC236}">
                <a16:creationId xmlns:a16="http://schemas.microsoft.com/office/drawing/2014/main" id="{DDBADE2A-AB67-4F97-85CC-18629B8022E3}"/>
              </a:ext>
            </a:extLst>
          </p:cNvPr>
          <p:cNvSpPr>
            <a:spLocks noGrp="1"/>
          </p:cNvSpPr>
          <p:nvPr>
            <p:ph type="ftr" sz="quarter" idx="2"/>
          </p:nvPr>
        </p:nvSpPr>
        <p:spPr>
          <a:xfrm>
            <a:off x="0" y="9428585"/>
            <a:ext cx="2945659" cy="498055"/>
          </a:xfrm>
          <a:prstGeom prst="rect">
            <a:avLst/>
          </a:prstGeom>
        </p:spPr>
        <p:txBody>
          <a:bodyPr vert="horz" lIns="91440" tIns="45720" rIns="91440" bIns="45720" rtlCol="0" anchor="b"/>
          <a:lstStyle>
            <a:lvl1pPr algn="l">
              <a:defRPr sz="1200"/>
            </a:lvl1pPr>
          </a:lstStyle>
          <a:p>
            <a:endParaRPr lang="cs-CZ"/>
          </a:p>
        </p:txBody>
      </p:sp>
      <p:sp>
        <p:nvSpPr>
          <p:cNvPr id="5" name="Zástupný symbol pro číslo snímku 4">
            <a:extLst>
              <a:ext uri="{FF2B5EF4-FFF2-40B4-BE49-F238E27FC236}">
                <a16:creationId xmlns:a16="http://schemas.microsoft.com/office/drawing/2014/main" id="{83EF6CA8-C249-4D01-8ED7-320036342222}"/>
              </a:ext>
            </a:extLst>
          </p:cNvPr>
          <p:cNvSpPr>
            <a:spLocks noGrp="1"/>
          </p:cNvSpPr>
          <p:nvPr>
            <p:ph type="sldNum" sz="quarter" idx="3"/>
          </p:nvPr>
        </p:nvSpPr>
        <p:spPr>
          <a:xfrm>
            <a:off x="3850443" y="9428585"/>
            <a:ext cx="2945659" cy="498055"/>
          </a:xfrm>
          <a:prstGeom prst="rect">
            <a:avLst/>
          </a:prstGeom>
        </p:spPr>
        <p:txBody>
          <a:bodyPr vert="horz" lIns="91440" tIns="45720" rIns="91440" bIns="45720" rtlCol="0" anchor="b"/>
          <a:lstStyle>
            <a:lvl1pPr algn="r">
              <a:defRPr sz="1200"/>
            </a:lvl1pPr>
          </a:lstStyle>
          <a:p>
            <a:fld id="{A2E0C87E-DFD7-46B5-A6E6-4567E2557ADF}" type="slidenum">
              <a:rPr lang="cs-CZ" smtClean="0"/>
              <a:pPr/>
              <a:t>‹#›</a:t>
            </a:fld>
            <a:endParaRPr lang="cs-CZ"/>
          </a:p>
        </p:txBody>
      </p:sp>
    </p:spTree>
    <p:extLst>
      <p:ext uri="{BB962C8B-B14F-4D97-AF65-F5344CB8AC3E}">
        <p14:creationId xmlns:p14="http://schemas.microsoft.com/office/powerpoint/2010/main" val="102307221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cs-CZ"/>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9806161C-19A2-4CB6-A3A0-77F9F3703182}" type="datetimeFigureOut">
              <a:rPr lang="cs-CZ" smtClean="0"/>
              <a:pPr/>
              <a:t>07.11.2017</a:t>
            </a:fld>
            <a:endParaRPr lang="cs-CZ"/>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cs-CZ"/>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cs-CZ"/>
          </a:p>
        </p:txBody>
      </p:sp>
      <p:sp>
        <p:nvSpPr>
          <p:cNvPr id="6" name="Footer Placeholder 5"/>
          <p:cNvSpPr>
            <a:spLocks noGrp="1"/>
          </p:cNvSpPr>
          <p:nvPr>
            <p:ph type="ftr" sz="quarter" idx="4"/>
          </p:nvPr>
        </p:nvSpPr>
        <p:spPr>
          <a:xfrm>
            <a:off x="0" y="9428585"/>
            <a:ext cx="2945659" cy="498055"/>
          </a:xfrm>
          <a:prstGeom prst="rect">
            <a:avLst/>
          </a:prstGeom>
        </p:spPr>
        <p:txBody>
          <a:bodyPr vert="horz" lIns="91440" tIns="45720" rIns="91440" bIns="45720" rtlCol="0" anchor="b"/>
          <a:lstStyle>
            <a:lvl1pPr algn="l">
              <a:defRPr sz="1200"/>
            </a:lvl1pPr>
          </a:lstStyle>
          <a:p>
            <a:endParaRPr lang="cs-CZ"/>
          </a:p>
        </p:txBody>
      </p:sp>
      <p:sp>
        <p:nvSpPr>
          <p:cNvPr id="7" name="Slide Number Placeholder 6"/>
          <p:cNvSpPr>
            <a:spLocks noGrp="1"/>
          </p:cNvSpPr>
          <p:nvPr>
            <p:ph type="sldNum" sz="quarter" idx="5"/>
          </p:nvPr>
        </p:nvSpPr>
        <p:spPr>
          <a:xfrm>
            <a:off x="3850443" y="9428585"/>
            <a:ext cx="2945659" cy="498055"/>
          </a:xfrm>
          <a:prstGeom prst="rect">
            <a:avLst/>
          </a:prstGeom>
        </p:spPr>
        <p:txBody>
          <a:bodyPr vert="horz" lIns="91440" tIns="45720" rIns="91440" bIns="45720" rtlCol="0" anchor="b"/>
          <a:lstStyle>
            <a:lvl1pPr algn="r">
              <a:defRPr sz="1200"/>
            </a:lvl1pPr>
          </a:lstStyle>
          <a:p>
            <a:fld id="{FB716978-FF58-40B8-84A4-129B17FCC1A1}" type="slidenum">
              <a:rPr lang="cs-CZ" smtClean="0"/>
              <a:pPr/>
              <a:t>‹#›</a:t>
            </a:fld>
            <a:endParaRPr lang="cs-CZ"/>
          </a:p>
        </p:txBody>
      </p:sp>
    </p:spTree>
    <p:extLst>
      <p:ext uri="{BB962C8B-B14F-4D97-AF65-F5344CB8AC3E}">
        <p14:creationId xmlns:p14="http://schemas.microsoft.com/office/powerpoint/2010/main" val="86188437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číslo snímku 3"/>
          <p:cNvSpPr>
            <a:spLocks noGrp="1"/>
          </p:cNvSpPr>
          <p:nvPr>
            <p:ph type="sldNum" sz="quarter" idx="10"/>
          </p:nvPr>
        </p:nvSpPr>
        <p:spPr/>
        <p:txBody>
          <a:bodyPr/>
          <a:lstStyle/>
          <a:p>
            <a:fld id="{FB716978-FF58-40B8-84A4-129B17FCC1A1}" type="slidenum">
              <a:rPr lang="cs-CZ" smtClean="0"/>
              <a:pPr/>
              <a:t>1</a:t>
            </a:fld>
            <a:endParaRPr lang="cs-CZ"/>
          </a:p>
        </p:txBody>
      </p:sp>
    </p:spTree>
    <p:extLst>
      <p:ext uri="{BB962C8B-B14F-4D97-AF65-F5344CB8AC3E}">
        <p14:creationId xmlns:p14="http://schemas.microsoft.com/office/powerpoint/2010/main" val="24486108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cs-CZ" dirty="0"/>
              <a:t>Čísla bytů vs. přehled ploch v Excelu „výměry N10“ slide č. 5</a:t>
            </a:r>
          </a:p>
        </p:txBody>
      </p:sp>
      <p:sp>
        <p:nvSpPr>
          <p:cNvPr id="4" name="Slide Number Placeholder 3"/>
          <p:cNvSpPr>
            <a:spLocks noGrp="1"/>
          </p:cNvSpPr>
          <p:nvPr>
            <p:ph type="sldNum" sz="quarter" idx="10"/>
          </p:nvPr>
        </p:nvSpPr>
        <p:spPr/>
        <p:txBody>
          <a:bodyPr/>
          <a:lstStyle/>
          <a:p>
            <a:fld id="{FB716978-FF58-40B8-84A4-129B17FCC1A1}" type="slidenum">
              <a:rPr lang="cs-CZ" smtClean="0"/>
              <a:pPr/>
              <a:t>3</a:t>
            </a:fld>
            <a:endParaRPr lang="cs-CZ"/>
          </a:p>
        </p:txBody>
      </p:sp>
    </p:spTree>
    <p:extLst>
      <p:ext uri="{BB962C8B-B14F-4D97-AF65-F5344CB8AC3E}">
        <p14:creationId xmlns:p14="http://schemas.microsoft.com/office/powerpoint/2010/main" val="149112466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číslo snímku 3"/>
          <p:cNvSpPr>
            <a:spLocks noGrp="1"/>
          </p:cNvSpPr>
          <p:nvPr>
            <p:ph type="sldNum" sz="quarter" idx="10"/>
          </p:nvPr>
        </p:nvSpPr>
        <p:spPr/>
        <p:txBody>
          <a:bodyPr/>
          <a:lstStyle/>
          <a:p>
            <a:fld id="{FB716978-FF58-40B8-84A4-129B17FCC1A1}" type="slidenum">
              <a:rPr lang="cs-CZ" smtClean="0"/>
              <a:pPr/>
              <a:t>4</a:t>
            </a:fld>
            <a:endParaRPr lang="cs-CZ"/>
          </a:p>
        </p:txBody>
      </p:sp>
    </p:spTree>
    <p:extLst>
      <p:ext uri="{BB962C8B-B14F-4D97-AF65-F5344CB8AC3E}">
        <p14:creationId xmlns:p14="http://schemas.microsoft.com/office/powerpoint/2010/main" val="324521663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číslo snímku 3"/>
          <p:cNvSpPr>
            <a:spLocks noGrp="1"/>
          </p:cNvSpPr>
          <p:nvPr>
            <p:ph type="sldNum" sz="quarter" idx="10"/>
          </p:nvPr>
        </p:nvSpPr>
        <p:spPr/>
        <p:txBody>
          <a:bodyPr/>
          <a:lstStyle/>
          <a:p>
            <a:fld id="{FB716978-FF58-40B8-84A4-129B17FCC1A1}" type="slidenum">
              <a:rPr lang="cs-CZ" smtClean="0"/>
              <a:pPr/>
              <a:t>7</a:t>
            </a:fld>
            <a:endParaRPr lang="cs-CZ"/>
          </a:p>
        </p:txBody>
      </p:sp>
    </p:spTree>
    <p:extLst>
      <p:ext uri="{BB962C8B-B14F-4D97-AF65-F5344CB8AC3E}">
        <p14:creationId xmlns:p14="http://schemas.microsoft.com/office/powerpoint/2010/main" val="422188783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201267" y="1621191"/>
            <a:ext cx="13207604" cy="3448756"/>
          </a:xfrm>
        </p:spPr>
        <p:txBody>
          <a:bodyPr anchor="b"/>
          <a:lstStyle>
            <a:lvl1pPr algn="ctr">
              <a:defRPr sz="8666"/>
            </a:lvl1pPr>
          </a:lstStyle>
          <a:p>
            <a:r>
              <a:rPr lang="en-US"/>
              <a:t>Click to edit Master title style</a:t>
            </a:r>
            <a:endParaRPr lang="en-US" dirty="0"/>
          </a:p>
        </p:txBody>
      </p:sp>
      <p:sp>
        <p:nvSpPr>
          <p:cNvPr id="3" name="Subtitle 2"/>
          <p:cNvSpPr>
            <a:spLocks noGrp="1"/>
          </p:cNvSpPr>
          <p:nvPr>
            <p:ph type="subTitle" idx="1"/>
          </p:nvPr>
        </p:nvSpPr>
        <p:spPr>
          <a:xfrm>
            <a:off x="2201267" y="5202944"/>
            <a:ext cx="13207604" cy="2391656"/>
          </a:xfrm>
        </p:spPr>
        <p:txBody>
          <a:bodyPr/>
          <a:lstStyle>
            <a:lvl1pPr marL="0" indent="0" algn="ctr">
              <a:buNone/>
              <a:defRPr sz="3467"/>
            </a:lvl1pPr>
            <a:lvl2pPr marL="660380" indent="0" algn="ctr">
              <a:buNone/>
              <a:defRPr sz="2889"/>
            </a:lvl2pPr>
            <a:lvl3pPr marL="1320759" indent="0" algn="ctr">
              <a:buNone/>
              <a:defRPr sz="2600"/>
            </a:lvl3pPr>
            <a:lvl4pPr marL="1981139" indent="0" algn="ctr">
              <a:buNone/>
              <a:defRPr sz="2311"/>
            </a:lvl4pPr>
            <a:lvl5pPr marL="2641519" indent="0" algn="ctr">
              <a:buNone/>
              <a:defRPr sz="2311"/>
            </a:lvl5pPr>
            <a:lvl6pPr marL="3301898" indent="0" algn="ctr">
              <a:buNone/>
              <a:defRPr sz="2311"/>
            </a:lvl6pPr>
            <a:lvl7pPr marL="3962278" indent="0" algn="ctr">
              <a:buNone/>
              <a:defRPr sz="2311"/>
            </a:lvl7pPr>
            <a:lvl8pPr marL="4622658" indent="0" algn="ctr">
              <a:buNone/>
              <a:defRPr sz="2311"/>
            </a:lvl8pPr>
            <a:lvl9pPr marL="5283037" indent="0" algn="ctr">
              <a:buNone/>
              <a:defRPr sz="2311"/>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787BBEF-459C-4445-8914-140105F29CF0}" type="datetime1">
              <a:rPr lang="cs-CZ" smtClean="0"/>
              <a:pPr/>
              <a:t>07.11.2017</a:t>
            </a:fld>
            <a:endParaRPr lang="cs-CZ"/>
          </a:p>
        </p:txBody>
      </p:sp>
      <p:sp>
        <p:nvSpPr>
          <p:cNvPr id="5" name="Footer Placeholder 4"/>
          <p:cNvSpPr>
            <a:spLocks noGrp="1"/>
          </p:cNvSpPr>
          <p:nvPr>
            <p:ph type="ftr" sz="quarter" idx="11"/>
          </p:nvPr>
        </p:nvSpPr>
        <p:spPr/>
        <p:txBody>
          <a:bodyPr/>
          <a:lstStyle/>
          <a:p>
            <a:r>
              <a:rPr lang="cs-CZ"/>
              <a:t>K Invest Bohemia a.s.  2017 - Důvěrné</a:t>
            </a:r>
          </a:p>
        </p:txBody>
      </p:sp>
      <p:sp>
        <p:nvSpPr>
          <p:cNvPr id="6" name="Slide Number Placeholder 5"/>
          <p:cNvSpPr>
            <a:spLocks noGrp="1"/>
          </p:cNvSpPr>
          <p:nvPr>
            <p:ph type="sldNum" sz="quarter" idx="12"/>
          </p:nvPr>
        </p:nvSpPr>
        <p:spPr/>
        <p:txBody>
          <a:bodyPr/>
          <a:lstStyle/>
          <a:p>
            <a:fld id="{81C0F577-531D-4BD3-A3B5-04C6E50C5BEA}" type="slidenum">
              <a:rPr lang="cs-CZ" smtClean="0"/>
              <a:pPr/>
              <a:t>‹#›</a:t>
            </a:fld>
            <a:endParaRPr lang="cs-CZ"/>
          </a:p>
        </p:txBody>
      </p:sp>
    </p:spTree>
    <p:extLst>
      <p:ext uri="{BB962C8B-B14F-4D97-AF65-F5344CB8AC3E}">
        <p14:creationId xmlns:p14="http://schemas.microsoft.com/office/powerpoint/2010/main" val="335749431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2A132D6-C835-445A-BC3A-A53209A89AF4}" type="datetime1">
              <a:rPr lang="cs-CZ" smtClean="0"/>
              <a:pPr/>
              <a:t>07.11.2017</a:t>
            </a:fld>
            <a:endParaRPr lang="cs-CZ"/>
          </a:p>
        </p:txBody>
      </p:sp>
      <p:sp>
        <p:nvSpPr>
          <p:cNvPr id="5" name="Footer Placeholder 4"/>
          <p:cNvSpPr>
            <a:spLocks noGrp="1"/>
          </p:cNvSpPr>
          <p:nvPr>
            <p:ph type="ftr" sz="quarter" idx="11"/>
          </p:nvPr>
        </p:nvSpPr>
        <p:spPr/>
        <p:txBody>
          <a:bodyPr/>
          <a:lstStyle/>
          <a:p>
            <a:r>
              <a:rPr lang="cs-CZ"/>
              <a:t>K Invest Bohemia a.s.  2017 - Důvěrné</a:t>
            </a:r>
          </a:p>
        </p:txBody>
      </p:sp>
      <p:sp>
        <p:nvSpPr>
          <p:cNvPr id="6" name="Slide Number Placeholder 5"/>
          <p:cNvSpPr>
            <a:spLocks noGrp="1"/>
          </p:cNvSpPr>
          <p:nvPr>
            <p:ph type="sldNum" sz="quarter" idx="12"/>
          </p:nvPr>
        </p:nvSpPr>
        <p:spPr/>
        <p:txBody>
          <a:bodyPr/>
          <a:lstStyle/>
          <a:p>
            <a:fld id="{81C0F577-531D-4BD3-A3B5-04C6E50C5BEA}" type="slidenum">
              <a:rPr lang="cs-CZ" smtClean="0"/>
              <a:pPr/>
              <a:t>‹#›</a:t>
            </a:fld>
            <a:endParaRPr lang="cs-CZ"/>
          </a:p>
        </p:txBody>
      </p:sp>
    </p:spTree>
    <p:extLst>
      <p:ext uri="{BB962C8B-B14F-4D97-AF65-F5344CB8AC3E}">
        <p14:creationId xmlns:p14="http://schemas.microsoft.com/office/powerpoint/2010/main" val="40121291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01525" y="2469622"/>
            <a:ext cx="15188744" cy="4120620"/>
          </a:xfrm>
        </p:spPr>
        <p:txBody>
          <a:bodyPr anchor="b"/>
          <a:lstStyle>
            <a:lvl1pPr>
              <a:defRPr sz="8666"/>
            </a:lvl1pPr>
          </a:lstStyle>
          <a:p>
            <a:r>
              <a:rPr lang="en-US"/>
              <a:t>Click to edit Master title style</a:t>
            </a:r>
            <a:endParaRPr lang="en-US" dirty="0"/>
          </a:p>
        </p:txBody>
      </p:sp>
      <p:sp>
        <p:nvSpPr>
          <p:cNvPr id="3" name="Text Placeholder 2"/>
          <p:cNvSpPr>
            <a:spLocks noGrp="1"/>
          </p:cNvSpPr>
          <p:nvPr>
            <p:ph type="body" idx="1"/>
          </p:nvPr>
        </p:nvSpPr>
        <p:spPr>
          <a:xfrm>
            <a:off x="1201525" y="6629225"/>
            <a:ext cx="15188744" cy="2166937"/>
          </a:xfrm>
        </p:spPr>
        <p:txBody>
          <a:bodyPr/>
          <a:lstStyle>
            <a:lvl1pPr marL="0" indent="0">
              <a:buNone/>
              <a:defRPr sz="3467">
                <a:solidFill>
                  <a:schemeClr val="tx1">
                    <a:tint val="75000"/>
                  </a:schemeClr>
                </a:solidFill>
              </a:defRPr>
            </a:lvl1pPr>
            <a:lvl2pPr marL="660380" indent="0">
              <a:buNone/>
              <a:defRPr sz="2889">
                <a:solidFill>
                  <a:schemeClr val="tx1">
                    <a:tint val="75000"/>
                  </a:schemeClr>
                </a:solidFill>
              </a:defRPr>
            </a:lvl2pPr>
            <a:lvl3pPr marL="1320759" indent="0">
              <a:buNone/>
              <a:defRPr sz="2600">
                <a:solidFill>
                  <a:schemeClr val="tx1">
                    <a:tint val="75000"/>
                  </a:schemeClr>
                </a:solidFill>
              </a:defRPr>
            </a:lvl3pPr>
            <a:lvl4pPr marL="1981139" indent="0">
              <a:buNone/>
              <a:defRPr sz="2311">
                <a:solidFill>
                  <a:schemeClr val="tx1">
                    <a:tint val="75000"/>
                  </a:schemeClr>
                </a:solidFill>
              </a:defRPr>
            </a:lvl4pPr>
            <a:lvl5pPr marL="2641519" indent="0">
              <a:buNone/>
              <a:defRPr sz="2311">
                <a:solidFill>
                  <a:schemeClr val="tx1">
                    <a:tint val="75000"/>
                  </a:schemeClr>
                </a:solidFill>
              </a:defRPr>
            </a:lvl5pPr>
            <a:lvl6pPr marL="3301898" indent="0">
              <a:buNone/>
              <a:defRPr sz="2311">
                <a:solidFill>
                  <a:schemeClr val="tx1">
                    <a:tint val="75000"/>
                  </a:schemeClr>
                </a:solidFill>
              </a:defRPr>
            </a:lvl6pPr>
            <a:lvl7pPr marL="3962278" indent="0">
              <a:buNone/>
              <a:defRPr sz="2311">
                <a:solidFill>
                  <a:schemeClr val="tx1">
                    <a:tint val="75000"/>
                  </a:schemeClr>
                </a:solidFill>
              </a:defRPr>
            </a:lvl7pPr>
            <a:lvl8pPr marL="4622658" indent="0">
              <a:buNone/>
              <a:defRPr sz="2311">
                <a:solidFill>
                  <a:schemeClr val="tx1">
                    <a:tint val="75000"/>
                  </a:schemeClr>
                </a:solidFill>
              </a:defRPr>
            </a:lvl8pPr>
            <a:lvl9pPr marL="5283037" indent="0">
              <a:buNone/>
              <a:defRPr sz="2311">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5E1A7C66-21CB-4A5F-9477-9DD27F290127}" type="datetime1">
              <a:rPr lang="cs-CZ" smtClean="0"/>
              <a:pPr/>
              <a:t>07.11.2017</a:t>
            </a:fld>
            <a:endParaRPr lang="cs-CZ"/>
          </a:p>
        </p:txBody>
      </p:sp>
      <p:sp>
        <p:nvSpPr>
          <p:cNvPr id="5" name="Footer Placeholder 4"/>
          <p:cNvSpPr>
            <a:spLocks noGrp="1"/>
          </p:cNvSpPr>
          <p:nvPr>
            <p:ph type="ftr" sz="quarter" idx="11"/>
          </p:nvPr>
        </p:nvSpPr>
        <p:spPr/>
        <p:txBody>
          <a:bodyPr/>
          <a:lstStyle/>
          <a:p>
            <a:r>
              <a:rPr lang="cs-CZ"/>
              <a:t>K Invest Bohemia a.s.  2017 - Důvěrné</a:t>
            </a:r>
          </a:p>
        </p:txBody>
      </p:sp>
      <p:sp>
        <p:nvSpPr>
          <p:cNvPr id="6" name="Slide Number Placeholder 5"/>
          <p:cNvSpPr>
            <a:spLocks noGrp="1"/>
          </p:cNvSpPr>
          <p:nvPr>
            <p:ph type="sldNum" sz="quarter" idx="12"/>
          </p:nvPr>
        </p:nvSpPr>
        <p:spPr/>
        <p:txBody>
          <a:bodyPr/>
          <a:lstStyle/>
          <a:p>
            <a:fld id="{81C0F577-531D-4BD3-A3B5-04C6E50C5BEA}" type="slidenum">
              <a:rPr lang="cs-CZ" smtClean="0"/>
              <a:pPr/>
              <a:t>‹#›</a:t>
            </a:fld>
            <a:endParaRPr lang="cs-CZ"/>
          </a:p>
        </p:txBody>
      </p:sp>
    </p:spTree>
    <p:extLst>
      <p:ext uri="{BB962C8B-B14F-4D97-AF65-F5344CB8AC3E}">
        <p14:creationId xmlns:p14="http://schemas.microsoft.com/office/powerpoint/2010/main" val="105515986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210697" y="2637014"/>
            <a:ext cx="7484309" cy="628526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8915132" y="2637014"/>
            <a:ext cx="7484309" cy="628526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3D2FF5A7-D148-49EC-96E6-DB8E3B86B957}" type="datetime1">
              <a:rPr lang="cs-CZ" smtClean="0"/>
              <a:pPr/>
              <a:t>07.11.2017</a:t>
            </a:fld>
            <a:endParaRPr lang="cs-CZ"/>
          </a:p>
        </p:txBody>
      </p:sp>
      <p:sp>
        <p:nvSpPr>
          <p:cNvPr id="6" name="Footer Placeholder 5"/>
          <p:cNvSpPr>
            <a:spLocks noGrp="1"/>
          </p:cNvSpPr>
          <p:nvPr>
            <p:ph type="ftr" sz="quarter" idx="11"/>
          </p:nvPr>
        </p:nvSpPr>
        <p:spPr/>
        <p:txBody>
          <a:bodyPr/>
          <a:lstStyle/>
          <a:p>
            <a:r>
              <a:rPr lang="cs-CZ"/>
              <a:t>K Invest Bohemia a.s.  2017 - Důvěrné</a:t>
            </a:r>
          </a:p>
        </p:txBody>
      </p:sp>
      <p:sp>
        <p:nvSpPr>
          <p:cNvPr id="7" name="Slide Number Placeholder 6"/>
          <p:cNvSpPr>
            <a:spLocks noGrp="1"/>
          </p:cNvSpPr>
          <p:nvPr>
            <p:ph type="sldNum" sz="quarter" idx="12"/>
          </p:nvPr>
        </p:nvSpPr>
        <p:spPr/>
        <p:txBody>
          <a:bodyPr/>
          <a:lstStyle/>
          <a:p>
            <a:fld id="{81C0F577-531D-4BD3-A3B5-04C6E50C5BEA}" type="slidenum">
              <a:rPr lang="cs-CZ" smtClean="0"/>
              <a:pPr/>
              <a:t>‹#›</a:t>
            </a:fld>
            <a:endParaRPr lang="cs-CZ"/>
          </a:p>
        </p:txBody>
      </p:sp>
    </p:spTree>
    <p:extLst>
      <p:ext uri="{BB962C8B-B14F-4D97-AF65-F5344CB8AC3E}">
        <p14:creationId xmlns:p14="http://schemas.microsoft.com/office/powerpoint/2010/main" val="192209121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212991" y="527404"/>
            <a:ext cx="15188744" cy="1914702"/>
          </a:xfrm>
        </p:spPr>
        <p:txBody>
          <a:bodyPr/>
          <a:lstStyle/>
          <a:p>
            <a:r>
              <a:rPr lang="en-US"/>
              <a:t>Click to edit Master title style</a:t>
            </a:r>
            <a:endParaRPr lang="en-US" dirty="0"/>
          </a:p>
        </p:txBody>
      </p:sp>
      <p:sp>
        <p:nvSpPr>
          <p:cNvPr id="3" name="Text Placeholder 2"/>
          <p:cNvSpPr>
            <a:spLocks noGrp="1"/>
          </p:cNvSpPr>
          <p:nvPr>
            <p:ph type="body" idx="1"/>
          </p:nvPr>
        </p:nvSpPr>
        <p:spPr>
          <a:xfrm>
            <a:off x="1212991" y="2428347"/>
            <a:ext cx="7449913" cy="1190095"/>
          </a:xfrm>
        </p:spPr>
        <p:txBody>
          <a:bodyPr anchor="b"/>
          <a:lstStyle>
            <a:lvl1pPr marL="0" indent="0">
              <a:buNone/>
              <a:defRPr sz="3467" b="1"/>
            </a:lvl1pPr>
            <a:lvl2pPr marL="660380" indent="0">
              <a:buNone/>
              <a:defRPr sz="2889" b="1"/>
            </a:lvl2pPr>
            <a:lvl3pPr marL="1320759" indent="0">
              <a:buNone/>
              <a:defRPr sz="2600" b="1"/>
            </a:lvl3pPr>
            <a:lvl4pPr marL="1981139" indent="0">
              <a:buNone/>
              <a:defRPr sz="2311" b="1"/>
            </a:lvl4pPr>
            <a:lvl5pPr marL="2641519" indent="0">
              <a:buNone/>
              <a:defRPr sz="2311" b="1"/>
            </a:lvl5pPr>
            <a:lvl6pPr marL="3301898" indent="0">
              <a:buNone/>
              <a:defRPr sz="2311" b="1"/>
            </a:lvl6pPr>
            <a:lvl7pPr marL="3962278" indent="0">
              <a:buNone/>
              <a:defRPr sz="2311" b="1"/>
            </a:lvl7pPr>
            <a:lvl8pPr marL="4622658" indent="0">
              <a:buNone/>
              <a:defRPr sz="2311" b="1"/>
            </a:lvl8pPr>
            <a:lvl9pPr marL="5283037" indent="0">
              <a:buNone/>
              <a:defRPr sz="2311" b="1"/>
            </a:lvl9pPr>
          </a:lstStyle>
          <a:p>
            <a:pPr lvl="0"/>
            <a:r>
              <a:rPr lang="en-US"/>
              <a:t>Edit Master text styles</a:t>
            </a:r>
          </a:p>
        </p:txBody>
      </p:sp>
      <p:sp>
        <p:nvSpPr>
          <p:cNvPr id="4" name="Content Placeholder 3"/>
          <p:cNvSpPr>
            <a:spLocks noGrp="1"/>
          </p:cNvSpPr>
          <p:nvPr>
            <p:ph sz="half" idx="2"/>
          </p:nvPr>
        </p:nvSpPr>
        <p:spPr>
          <a:xfrm>
            <a:off x="1212991" y="3618442"/>
            <a:ext cx="7449913" cy="53221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8915133" y="2428347"/>
            <a:ext cx="7486602" cy="1190095"/>
          </a:xfrm>
        </p:spPr>
        <p:txBody>
          <a:bodyPr anchor="b"/>
          <a:lstStyle>
            <a:lvl1pPr marL="0" indent="0">
              <a:buNone/>
              <a:defRPr sz="3467" b="1"/>
            </a:lvl1pPr>
            <a:lvl2pPr marL="660380" indent="0">
              <a:buNone/>
              <a:defRPr sz="2889" b="1"/>
            </a:lvl2pPr>
            <a:lvl3pPr marL="1320759" indent="0">
              <a:buNone/>
              <a:defRPr sz="2600" b="1"/>
            </a:lvl3pPr>
            <a:lvl4pPr marL="1981139" indent="0">
              <a:buNone/>
              <a:defRPr sz="2311" b="1"/>
            </a:lvl4pPr>
            <a:lvl5pPr marL="2641519" indent="0">
              <a:buNone/>
              <a:defRPr sz="2311" b="1"/>
            </a:lvl5pPr>
            <a:lvl6pPr marL="3301898" indent="0">
              <a:buNone/>
              <a:defRPr sz="2311" b="1"/>
            </a:lvl6pPr>
            <a:lvl7pPr marL="3962278" indent="0">
              <a:buNone/>
              <a:defRPr sz="2311" b="1"/>
            </a:lvl7pPr>
            <a:lvl8pPr marL="4622658" indent="0">
              <a:buNone/>
              <a:defRPr sz="2311" b="1"/>
            </a:lvl8pPr>
            <a:lvl9pPr marL="5283037" indent="0">
              <a:buNone/>
              <a:defRPr sz="2311" b="1"/>
            </a:lvl9pPr>
          </a:lstStyle>
          <a:p>
            <a:pPr lvl="0"/>
            <a:r>
              <a:rPr lang="en-US"/>
              <a:t>Edit Master text styles</a:t>
            </a:r>
          </a:p>
        </p:txBody>
      </p:sp>
      <p:sp>
        <p:nvSpPr>
          <p:cNvPr id="6" name="Content Placeholder 5"/>
          <p:cNvSpPr>
            <a:spLocks noGrp="1"/>
          </p:cNvSpPr>
          <p:nvPr>
            <p:ph sz="quarter" idx="4"/>
          </p:nvPr>
        </p:nvSpPr>
        <p:spPr>
          <a:xfrm>
            <a:off x="8915133" y="3618442"/>
            <a:ext cx="7486602" cy="53221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C7864BD-38D1-4C3F-B2CF-315E4E93AC2F}" type="datetime1">
              <a:rPr lang="cs-CZ" smtClean="0"/>
              <a:pPr/>
              <a:t>07.11.2017</a:t>
            </a:fld>
            <a:endParaRPr lang="cs-CZ"/>
          </a:p>
        </p:txBody>
      </p:sp>
      <p:sp>
        <p:nvSpPr>
          <p:cNvPr id="8" name="Footer Placeholder 7"/>
          <p:cNvSpPr>
            <a:spLocks noGrp="1"/>
          </p:cNvSpPr>
          <p:nvPr>
            <p:ph type="ftr" sz="quarter" idx="11"/>
          </p:nvPr>
        </p:nvSpPr>
        <p:spPr/>
        <p:txBody>
          <a:bodyPr/>
          <a:lstStyle/>
          <a:p>
            <a:r>
              <a:rPr lang="cs-CZ"/>
              <a:t>K Invest Bohemia a.s.  2017 - Důvěrné</a:t>
            </a:r>
          </a:p>
        </p:txBody>
      </p:sp>
      <p:sp>
        <p:nvSpPr>
          <p:cNvPr id="9" name="Slide Number Placeholder 8"/>
          <p:cNvSpPr>
            <a:spLocks noGrp="1"/>
          </p:cNvSpPr>
          <p:nvPr>
            <p:ph type="sldNum" sz="quarter" idx="12"/>
          </p:nvPr>
        </p:nvSpPr>
        <p:spPr/>
        <p:txBody>
          <a:bodyPr/>
          <a:lstStyle/>
          <a:p>
            <a:fld id="{81C0F577-531D-4BD3-A3B5-04C6E50C5BEA}" type="slidenum">
              <a:rPr lang="cs-CZ" smtClean="0"/>
              <a:pPr/>
              <a:t>‹#›</a:t>
            </a:fld>
            <a:endParaRPr lang="cs-CZ"/>
          </a:p>
        </p:txBody>
      </p:sp>
    </p:spTree>
    <p:extLst>
      <p:ext uri="{BB962C8B-B14F-4D97-AF65-F5344CB8AC3E}">
        <p14:creationId xmlns:p14="http://schemas.microsoft.com/office/powerpoint/2010/main" val="73082019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99650417-9D2C-4839-8B1D-94157FA88790}" type="datetime1">
              <a:rPr lang="cs-CZ" smtClean="0"/>
              <a:pPr/>
              <a:t>07.11.2017</a:t>
            </a:fld>
            <a:endParaRPr lang="cs-CZ"/>
          </a:p>
        </p:txBody>
      </p:sp>
      <p:sp>
        <p:nvSpPr>
          <p:cNvPr id="4" name="Footer Placeholder 3"/>
          <p:cNvSpPr>
            <a:spLocks noGrp="1"/>
          </p:cNvSpPr>
          <p:nvPr>
            <p:ph type="ftr" sz="quarter" idx="11"/>
          </p:nvPr>
        </p:nvSpPr>
        <p:spPr/>
        <p:txBody>
          <a:bodyPr/>
          <a:lstStyle/>
          <a:p>
            <a:r>
              <a:rPr lang="cs-CZ"/>
              <a:t>K Invest Bohemia a.s.  2017 - Důvěrné</a:t>
            </a:r>
          </a:p>
        </p:txBody>
      </p:sp>
      <p:sp>
        <p:nvSpPr>
          <p:cNvPr id="5" name="Slide Number Placeholder 4"/>
          <p:cNvSpPr>
            <a:spLocks noGrp="1"/>
          </p:cNvSpPr>
          <p:nvPr>
            <p:ph type="sldNum" sz="quarter" idx="12"/>
          </p:nvPr>
        </p:nvSpPr>
        <p:spPr/>
        <p:txBody>
          <a:bodyPr/>
          <a:lstStyle/>
          <a:p>
            <a:fld id="{81C0F577-531D-4BD3-A3B5-04C6E50C5BEA}" type="slidenum">
              <a:rPr lang="cs-CZ" smtClean="0"/>
              <a:pPr/>
              <a:t>‹#›</a:t>
            </a:fld>
            <a:endParaRPr lang="cs-CZ"/>
          </a:p>
        </p:txBody>
      </p:sp>
    </p:spTree>
    <p:extLst>
      <p:ext uri="{BB962C8B-B14F-4D97-AF65-F5344CB8AC3E}">
        <p14:creationId xmlns:p14="http://schemas.microsoft.com/office/powerpoint/2010/main" val="415824449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8C64E26-15EC-425D-8B3D-BBA2A14F3D02}" type="datetime1">
              <a:rPr lang="cs-CZ" smtClean="0"/>
              <a:pPr/>
              <a:t>07.11.2017</a:t>
            </a:fld>
            <a:endParaRPr lang="cs-CZ"/>
          </a:p>
        </p:txBody>
      </p:sp>
      <p:sp>
        <p:nvSpPr>
          <p:cNvPr id="3" name="Footer Placeholder 2"/>
          <p:cNvSpPr>
            <a:spLocks noGrp="1"/>
          </p:cNvSpPr>
          <p:nvPr>
            <p:ph type="ftr" sz="quarter" idx="11"/>
          </p:nvPr>
        </p:nvSpPr>
        <p:spPr/>
        <p:txBody>
          <a:bodyPr/>
          <a:lstStyle/>
          <a:p>
            <a:r>
              <a:rPr lang="cs-CZ"/>
              <a:t>K Invest Bohemia a.s.  2017 - Důvěrné</a:t>
            </a:r>
          </a:p>
        </p:txBody>
      </p:sp>
      <p:sp>
        <p:nvSpPr>
          <p:cNvPr id="4" name="Slide Number Placeholder 3"/>
          <p:cNvSpPr>
            <a:spLocks noGrp="1"/>
          </p:cNvSpPr>
          <p:nvPr>
            <p:ph type="sldNum" sz="quarter" idx="12"/>
          </p:nvPr>
        </p:nvSpPr>
        <p:spPr/>
        <p:txBody>
          <a:bodyPr/>
          <a:lstStyle/>
          <a:p>
            <a:fld id="{81C0F577-531D-4BD3-A3B5-04C6E50C5BEA}" type="slidenum">
              <a:rPr lang="cs-CZ" smtClean="0"/>
              <a:pPr/>
              <a:t>‹#›</a:t>
            </a:fld>
            <a:endParaRPr lang="cs-CZ"/>
          </a:p>
        </p:txBody>
      </p:sp>
    </p:spTree>
    <p:extLst>
      <p:ext uri="{BB962C8B-B14F-4D97-AF65-F5344CB8AC3E}">
        <p14:creationId xmlns:p14="http://schemas.microsoft.com/office/powerpoint/2010/main" val="8746808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12992" y="660400"/>
            <a:ext cx="5679727" cy="2311400"/>
          </a:xfrm>
        </p:spPr>
        <p:txBody>
          <a:bodyPr anchor="b"/>
          <a:lstStyle>
            <a:lvl1pPr>
              <a:defRPr sz="4622"/>
            </a:lvl1pPr>
          </a:lstStyle>
          <a:p>
            <a:r>
              <a:rPr lang="en-US"/>
              <a:t>Click to edit Master title style</a:t>
            </a:r>
            <a:endParaRPr lang="en-US" dirty="0"/>
          </a:p>
        </p:txBody>
      </p:sp>
      <p:sp>
        <p:nvSpPr>
          <p:cNvPr id="3" name="Content Placeholder 2"/>
          <p:cNvSpPr>
            <a:spLocks noGrp="1"/>
          </p:cNvSpPr>
          <p:nvPr>
            <p:ph idx="1"/>
          </p:nvPr>
        </p:nvSpPr>
        <p:spPr>
          <a:xfrm>
            <a:off x="7486603" y="1426281"/>
            <a:ext cx="8915132" cy="7039681"/>
          </a:xfrm>
        </p:spPr>
        <p:txBody>
          <a:bodyPr/>
          <a:lstStyle>
            <a:lvl1pPr>
              <a:defRPr sz="4622"/>
            </a:lvl1pPr>
            <a:lvl2pPr>
              <a:defRPr sz="4044"/>
            </a:lvl2pPr>
            <a:lvl3pPr>
              <a:defRPr sz="3467"/>
            </a:lvl3pPr>
            <a:lvl4pPr>
              <a:defRPr sz="2889"/>
            </a:lvl4pPr>
            <a:lvl5pPr>
              <a:defRPr sz="2889"/>
            </a:lvl5pPr>
            <a:lvl6pPr>
              <a:defRPr sz="2889"/>
            </a:lvl6pPr>
            <a:lvl7pPr>
              <a:defRPr sz="2889"/>
            </a:lvl7pPr>
            <a:lvl8pPr>
              <a:defRPr sz="2889"/>
            </a:lvl8pPr>
            <a:lvl9pPr>
              <a:defRPr sz="2889"/>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212992" y="2971800"/>
            <a:ext cx="5679727" cy="5505627"/>
          </a:xfrm>
        </p:spPr>
        <p:txBody>
          <a:bodyPr/>
          <a:lstStyle>
            <a:lvl1pPr marL="0" indent="0">
              <a:buNone/>
              <a:defRPr sz="2311"/>
            </a:lvl1pPr>
            <a:lvl2pPr marL="660380" indent="0">
              <a:buNone/>
              <a:defRPr sz="2022"/>
            </a:lvl2pPr>
            <a:lvl3pPr marL="1320759" indent="0">
              <a:buNone/>
              <a:defRPr sz="1733"/>
            </a:lvl3pPr>
            <a:lvl4pPr marL="1981139" indent="0">
              <a:buNone/>
              <a:defRPr sz="1444"/>
            </a:lvl4pPr>
            <a:lvl5pPr marL="2641519" indent="0">
              <a:buNone/>
              <a:defRPr sz="1444"/>
            </a:lvl5pPr>
            <a:lvl6pPr marL="3301898" indent="0">
              <a:buNone/>
              <a:defRPr sz="1444"/>
            </a:lvl6pPr>
            <a:lvl7pPr marL="3962278" indent="0">
              <a:buNone/>
              <a:defRPr sz="1444"/>
            </a:lvl7pPr>
            <a:lvl8pPr marL="4622658" indent="0">
              <a:buNone/>
              <a:defRPr sz="1444"/>
            </a:lvl8pPr>
            <a:lvl9pPr marL="5283037" indent="0">
              <a:buNone/>
              <a:defRPr sz="1444"/>
            </a:lvl9pPr>
          </a:lstStyle>
          <a:p>
            <a:pPr lvl="0"/>
            <a:r>
              <a:rPr lang="en-US"/>
              <a:t>Edit Master text styles</a:t>
            </a:r>
          </a:p>
        </p:txBody>
      </p:sp>
      <p:sp>
        <p:nvSpPr>
          <p:cNvPr id="5" name="Date Placeholder 4"/>
          <p:cNvSpPr>
            <a:spLocks noGrp="1"/>
          </p:cNvSpPr>
          <p:nvPr>
            <p:ph type="dt" sz="half" idx="10"/>
          </p:nvPr>
        </p:nvSpPr>
        <p:spPr/>
        <p:txBody>
          <a:bodyPr/>
          <a:lstStyle/>
          <a:p>
            <a:fld id="{63A88F9B-E3BA-4139-8AA2-B89B1623CAE3}" type="datetime1">
              <a:rPr lang="cs-CZ" smtClean="0"/>
              <a:pPr/>
              <a:t>07.11.2017</a:t>
            </a:fld>
            <a:endParaRPr lang="cs-CZ"/>
          </a:p>
        </p:txBody>
      </p:sp>
      <p:sp>
        <p:nvSpPr>
          <p:cNvPr id="6" name="Footer Placeholder 5"/>
          <p:cNvSpPr>
            <a:spLocks noGrp="1"/>
          </p:cNvSpPr>
          <p:nvPr>
            <p:ph type="ftr" sz="quarter" idx="11"/>
          </p:nvPr>
        </p:nvSpPr>
        <p:spPr/>
        <p:txBody>
          <a:bodyPr/>
          <a:lstStyle/>
          <a:p>
            <a:r>
              <a:rPr lang="cs-CZ"/>
              <a:t>K Invest Bohemia a.s.  2017 - Důvěrné</a:t>
            </a:r>
          </a:p>
        </p:txBody>
      </p:sp>
      <p:sp>
        <p:nvSpPr>
          <p:cNvPr id="7" name="Slide Number Placeholder 6"/>
          <p:cNvSpPr>
            <a:spLocks noGrp="1"/>
          </p:cNvSpPr>
          <p:nvPr>
            <p:ph type="sldNum" sz="quarter" idx="12"/>
          </p:nvPr>
        </p:nvSpPr>
        <p:spPr/>
        <p:txBody>
          <a:bodyPr/>
          <a:lstStyle/>
          <a:p>
            <a:fld id="{81C0F577-531D-4BD3-A3B5-04C6E50C5BEA}" type="slidenum">
              <a:rPr lang="cs-CZ" smtClean="0"/>
              <a:pPr/>
              <a:t>‹#›</a:t>
            </a:fld>
            <a:endParaRPr lang="cs-CZ"/>
          </a:p>
        </p:txBody>
      </p:sp>
    </p:spTree>
    <p:extLst>
      <p:ext uri="{BB962C8B-B14F-4D97-AF65-F5344CB8AC3E}">
        <p14:creationId xmlns:p14="http://schemas.microsoft.com/office/powerpoint/2010/main" val="263911298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12992" y="660400"/>
            <a:ext cx="5679727" cy="2311400"/>
          </a:xfrm>
        </p:spPr>
        <p:txBody>
          <a:bodyPr anchor="b"/>
          <a:lstStyle>
            <a:lvl1pPr>
              <a:defRPr sz="4622"/>
            </a:lvl1pPr>
          </a:lstStyle>
          <a:p>
            <a:r>
              <a:rPr lang="en-US"/>
              <a:t>Click to edit Master title style</a:t>
            </a:r>
            <a:endParaRPr lang="en-US" dirty="0"/>
          </a:p>
        </p:txBody>
      </p:sp>
      <p:sp>
        <p:nvSpPr>
          <p:cNvPr id="3" name="Picture Placeholder 2"/>
          <p:cNvSpPr>
            <a:spLocks noGrp="1" noChangeAspect="1"/>
          </p:cNvSpPr>
          <p:nvPr>
            <p:ph type="pic" idx="1"/>
          </p:nvPr>
        </p:nvSpPr>
        <p:spPr>
          <a:xfrm>
            <a:off x="7486603" y="1426281"/>
            <a:ext cx="8915132" cy="7039681"/>
          </a:xfrm>
        </p:spPr>
        <p:txBody>
          <a:bodyPr anchor="t"/>
          <a:lstStyle>
            <a:lvl1pPr marL="0" indent="0">
              <a:buNone/>
              <a:defRPr sz="4622"/>
            </a:lvl1pPr>
            <a:lvl2pPr marL="660380" indent="0">
              <a:buNone/>
              <a:defRPr sz="4044"/>
            </a:lvl2pPr>
            <a:lvl3pPr marL="1320759" indent="0">
              <a:buNone/>
              <a:defRPr sz="3467"/>
            </a:lvl3pPr>
            <a:lvl4pPr marL="1981139" indent="0">
              <a:buNone/>
              <a:defRPr sz="2889"/>
            </a:lvl4pPr>
            <a:lvl5pPr marL="2641519" indent="0">
              <a:buNone/>
              <a:defRPr sz="2889"/>
            </a:lvl5pPr>
            <a:lvl6pPr marL="3301898" indent="0">
              <a:buNone/>
              <a:defRPr sz="2889"/>
            </a:lvl6pPr>
            <a:lvl7pPr marL="3962278" indent="0">
              <a:buNone/>
              <a:defRPr sz="2889"/>
            </a:lvl7pPr>
            <a:lvl8pPr marL="4622658" indent="0">
              <a:buNone/>
              <a:defRPr sz="2889"/>
            </a:lvl8pPr>
            <a:lvl9pPr marL="5283037" indent="0">
              <a:buNone/>
              <a:defRPr sz="2889"/>
            </a:lvl9pPr>
          </a:lstStyle>
          <a:p>
            <a:r>
              <a:rPr lang="en-US"/>
              <a:t>Click icon to add picture</a:t>
            </a:r>
            <a:endParaRPr lang="en-US" dirty="0"/>
          </a:p>
        </p:txBody>
      </p:sp>
      <p:sp>
        <p:nvSpPr>
          <p:cNvPr id="4" name="Text Placeholder 3"/>
          <p:cNvSpPr>
            <a:spLocks noGrp="1"/>
          </p:cNvSpPr>
          <p:nvPr>
            <p:ph type="body" sz="half" idx="2"/>
          </p:nvPr>
        </p:nvSpPr>
        <p:spPr>
          <a:xfrm>
            <a:off x="1212992" y="2971800"/>
            <a:ext cx="5679727" cy="5505627"/>
          </a:xfrm>
        </p:spPr>
        <p:txBody>
          <a:bodyPr/>
          <a:lstStyle>
            <a:lvl1pPr marL="0" indent="0">
              <a:buNone/>
              <a:defRPr sz="2311"/>
            </a:lvl1pPr>
            <a:lvl2pPr marL="660380" indent="0">
              <a:buNone/>
              <a:defRPr sz="2022"/>
            </a:lvl2pPr>
            <a:lvl3pPr marL="1320759" indent="0">
              <a:buNone/>
              <a:defRPr sz="1733"/>
            </a:lvl3pPr>
            <a:lvl4pPr marL="1981139" indent="0">
              <a:buNone/>
              <a:defRPr sz="1444"/>
            </a:lvl4pPr>
            <a:lvl5pPr marL="2641519" indent="0">
              <a:buNone/>
              <a:defRPr sz="1444"/>
            </a:lvl5pPr>
            <a:lvl6pPr marL="3301898" indent="0">
              <a:buNone/>
              <a:defRPr sz="1444"/>
            </a:lvl6pPr>
            <a:lvl7pPr marL="3962278" indent="0">
              <a:buNone/>
              <a:defRPr sz="1444"/>
            </a:lvl7pPr>
            <a:lvl8pPr marL="4622658" indent="0">
              <a:buNone/>
              <a:defRPr sz="1444"/>
            </a:lvl8pPr>
            <a:lvl9pPr marL="5283037" indent="0">
              <a:buNone/>
              <a:defRPr sz="1444"/>
            </a:lvl9pPr>
          </a:lstStyle>
          <a:p>
            <a:pPr lvl="0"/>
            <a:r>
              <a:rPr lang="en-US"/>
              <a:t>Edit Master text styles</a:t>
            </a:r>
          </a:p>
        </p:txBody>
      </p:sp>
      <p:sp>
        <p:nvSpPr>
          <p:cNvPr id="5" name="Date Placeholder 4"/>
          <p:cNvSpPr>
            <a:spLocks noGrp="1"/>
          </p:cNvSpPr>
          <p:nvPr>
            <p:ph type="dt" sz="half" idx="10"/>
          </p:nvPr>
        </p:nvSpPr>
        <p:spPr/>
        <p:txBody>
          <a:bodyPr/>
          <a:lstStyle/>
          <a:p>
            <a:fld id="{79146898-EE41-437D-9F13-72A94B18986E}" type="datetime1">
              <a:rPr lang="cs-CZ" smtClean="0"/>
              <a:pPr/>
              <a:t>07.11.2017</a:t>
            </a:fld>
            <a:endParaRPr lang="cs-CZ"/>
          </a:p>
        </p:txBody>
      </p:sp>
      <p:sp>
        <p:nvSpPr>
          <p:cNvPr id="6" name="Footer Placeholder 5"/>
          <p:cNvSpPr>
            <a:spLocks noGrp="1"/>
          </p:cNvSpPr>
          <p:nvPr>
            <p:ph type="ftr" sz="quarter" idx="11"/>
          </p:nvPr>
        </p:nvSpPr>
        <p:spPr/>
        <p:txBody>
          <a:bodyPr/>
          <a:lstStyle/>
          <a:p>
            <a:r>
              <a:rPr lang="cs-CZ"/>
              <a:t>K Invest Bohemia a.s.  2017 - Důvěrné</a:t>
            </a:r>
          </a:p>
        </p:txBody>
      </p:sp>
      <p:sp>
        <p:nvSpPr>
          <p:cNvPr id="7" name="Slide Number Placeholder 6"/>
          <p:cNvSpPr>
            <a:spLocks noGrp="1"/>
          </p:cNvSpPr>
          <p:nvPr>
            <p:ph type="sldNum" sz="quarter" idx="12"/>
          </p:nvPr>
        </p:nvSpPr>
        <p:spPr/>
        <p:txBody>
          <a:bodyPr/>
          <a:lstStyle/>
          <a:p>
            <a:fld id="{81C0F577-531D-4BD3-A3B5-04C6E50C5BEA}" type="slidenum">
              <a:rPr lang="cs-CZ" smtClean="0"/>
              <a:pPr/>
              <a:t>‹#›</a:t>
            </a:fld>
            <a:endParaRPr lang="cs-CZ"/>
          </a:p>
        </p:txBody>
      </p:sp>
    </p:spTree>
    <p:extLst>
      <p:ext uri="{BB962C8B-B14F-4D97-AF65-F5344CB8AC3E}">
        <p14:creationId xmlns:p14="http://schemas.microsoft.com/office/powerpoint/2010/main" val="8620829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7B185BF-E810-40E8-A521-C7435D533EB3}" type="datetime1">
              <a:rPr lang="cs-CZ" smtClean="0"/>
              <a:pPr/>
              <a:t>07.11.2017</a:t>
            </a:fld>
            <a:endParaRPr lang="cs-CZ"/>
          </a:p>
        </p:txBody>
      </p:sp>
      <p:sp>
        <p:nvSpPr>
          <p:cNvPr id="5" name="Footer Placeholder 4"/>
          <p:cNvSpPr>
            <a:spLocks noGrp="1"/>
          </p:cNvSpPr>
          <p:nvPr>
            <p:ph type="ftr" sz="quarter" idx="11"/>
          </p:nvPr>
        </p:nvSpPr>
        <p:spPr/>
        <p:txBody>
          <a:bodyPr/>
          <a:lstStyle/>
          <a:p>
            <a:r>
              <a:rPr lang="cs-CZ"/>
              <a:t>K Invest Bohemia a.s.  2017 - Důvěrné</a:t>
            </a:r>
          </a:p>
        </p:txBody>
      </p:sp>
      <p:sp>
        <p:nvSpPr>
          <p:cNvPr id="6" name="Slide Number Placeholder 5"/>
          <p:cNvSpPr>
            <a:spLocks noGrp="1"/>
          </p:cNvSpPr>
          <p:nvPr>
            <p:ph type="sldNum" sz="quarter" idx="12"/>
          </p:nvPr>
        </p:nvSpPr>
        <p:spPr/>
        <p:txBody>
          <a:bodyPr/>
          <a:lstStyle/>
          <a:p>
            <a:fld id="{81C0F577-531D-4BD3-A3B5-04C6E50C5BEA}" type="slidenum">
              <a:rPr lang="cs-CZ" smtClean="0"/>
              <a:pPr/>
              <a:t>‹#›</a:t>
            </a:fld>
            <a:endParaRPr lang="cs-CZ"/>
          </a:p>
        </p:txBody>
      </p:sp>
    </p:spTree>
    <p:extLst>
      <p:ext uri="{BB962C8B-B14F-4D97-AF65-F5344CB8AC3E}">
        <p14:creationId xmlns:p14="http://schemas.microsoft.com/office/powerpoint/2010/main" val="289119590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2602255" y="527403"/>
            <a:ext cx="3797186" cy="8394877"/>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210697" y="527403"/>
            <a:ext cx="11171431" cy="8394877"/>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6F9B2D5-D56A-4DA0-85E7-B9D9F7A8E5C2}" type="datetime1">
              <a:rPr lang="cs-CZ" smtClean="0"/>
              <a:pPr/>
              <a:t>07.11.2017</a:t>
            </a:fld>
            <a:endParaRPr lang="cs-CZ"/>
          </a:p>
        </p:txBody>
      </p:sp>
      <p:sp>
        <p:nvSpPr>
          <p:cNvPr id="5" name="Footer Placeholder 4"/>
          <p:cNvSpPr>
            <a:spLocks noGrp="1"/>
          </p:cNvSpPr>
          <p:nvPr>
            <p:ph type="ftr" sz="quarter" idx="11"/>
          </p:nvPr>
        </p:nvSpPr>
        <p:spPr/>
        <p:txBody>
          <a:bodyPr/>
          <a:lstStyle/>
          <a:p>
            <a:r>
              <a:rPr lang="cs-CZ"/>
              <a:t>K Invest Bohemia a.s.  2017 - Důvěrné</a:t>
            </a:r>
          </a:p>
        </p:txBody>
      </p:sp>
      <p:sp>
        <p:nvSpPr>
          <p:cNvPr id="6" name="Slide Number Placeholder 5"/>
          <p:cNvSpPr>
            <a:spLocks noGrp="1"/>
          </p:cNvSpPr>
          <p:nvPr>
            <p:ph type="sldNum" sz="quarter" idx="12"/>
          </p:nvPr>
        </p:nvSpPr>
        <p:spPr/>
        <p:txBody>
          <a:bodyPr/>
          <a:lstStyle/>
          <a:p>
            <a:fld id="{81C0F577-531D-4BD3-A3B5-04C6E50C5BEA}" type="slidenum">
              <a:rPr lang="cs-CZ" smtClean="0"/>
              <a:pPr/>
              <a:t>‹#›</a:t>
            </a:fld>
            <a:endParaRPr lang="cs-CZ"/>
          </a:p>
        </p:txBody>
      </p:sp>
    </p:spTree>
    <p:extLst>
      <p:ext uri="{BB962C8B-B14F-4D97-AF65-F5344CB8AC3E}">
        <p14:creationId xmlns:p14="http://schemas.microsoft.com/office/powerpoint/2010/main" val="26251491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Title 6">
            <a:extLst>
              <a:ext uri="{FF2B5EF4-FFF2-40B4-BE49-F238E27FC236}">
                <a16:creationId xmlns:a16="http://schemas.microsoft.com/office/drawing/2014/main" id="{902ECDE6-22D7-4416-958F-3AC94FEF86B4}"/>
              </a:ext>
            </a:extLst>
          </p:cNvPr>
          <p:cNvSpPr>
            <a:spLocks noGrp="1"/>
          </p:cNvSpPr>
          <p:nvPr>
            <p:ph type="title"/>
          </p:nvPr>
        </p:nvSpPr>
        <p:spPr/>
        <p:txBody>
          <a:bodyPr/>
          <a:lstStyle/>
          <a:p>
            <a:r>
              <a:rPr lang="en-US"/>
              <a:t>Click to edit Master title style</a:t>
            </a:r>
            <a:endParaRPr lang="cs-CZ"/>
          </a:p>
        </p:txBody>
      </p:sp>
      <p:sp>
        <p:nvSpPr>
          <p:cNvPr id="8" name="Date Placeholder 7">
            <a:extLst>
              <a:ext uri="{FF2B5EF4-FFF2-40B4-BE49-F238E27FC236}">
                <a16:creationId xmlns:a16="http://schemas.microsoft.com/office/drawing/2014/main" id="{61173CE7-46E5-43E8-B702-E9F9D214D6E7}"/>
              </a:ext>
            </a:extLst>
          </p:cNvPr>
          <p:cNvSpPr>
            <a:spLocks noGrp="1"/>
          </p:cNvSpPr>
          <p:nvPr>
            <p:ph type="dt" sz="half" idx="10"/>
          </p:nvPr>
        </p:nvSpPr>
        <p:spPr/>
        <p:txBody>
          <a:bodyPr/>
          <a:lstStyle/>
          <a:p>
            <a:fld id="{05AD2EF9-9556-473E-AB3A-7FF4C0A8158D}" type="datetime1">
              <a:rPr lang="cs-CZ" smtClean="0"/>
              <a:pPr/>
              <a:t>07.11.2017</a:t>
            </a:fld>
            <a:endParaRPr lang="cs-CZ"/>
          </a:p>
        </p:txBody>
      </p:sp>
      <p:sp>
        <p:nvSpPr>
          <p:cNvPr id="9" name="Footer Placeholder 8">
            <a:extLst>
              <a:ext uri="{FF2B5EF4-FFF2-40B4-BE49-F238E27FC236}">
                <a16:creationId xmlns:a16="http://schemas.microsoft.com/office/drawing/2014/main" id="{62509552-876D-43CB-84D6-F902A3FCC961}"/>
              </a:ext>
            </a:extLst>
          </p:cNvPr>
          <p:cNvSpPr>
            <a:spLocks noGrp="1"/>
          </p:cNvSpPr>
          <p:nvPr>
            <p:ph type="ftr" sz="quarter" idx="11"/>
          </p:nvPr>
        </p:nvSpPr>
        <p:spPr/>
        <p:txBody>
          <a:bodyPr/>
          <a:lstStyle/>
          <a:p>
            <a:r>
              <a:rPr lang="cs-CZ"/>
              <a:t>K Invest Bohemia a.s.  2017 - Důvěrné</a:t>
            </a:r>
          </a:p>
        </p:txBody>
      </p:sp>
      <p:sp>
        <p:nvSpPr>
          <p:cNvPr id="10" name="Slide Number Placeholder 9">
            <a:extLst>
              <a:ext uri="{FF2B5EF4-FFF2-40B4-BE49-F238E27FC236}">
                <a16:creationId xmlns:a16="http://schemas.microsoft.com/office/drawing/2014/main" id="{697A0A7C-AAFF-4615-9782-3706AA6C97F9}"/>
              </a:ext>
            </a:extLst>
          </p:cNvPr>
          <p:cNvSpPr>
            <a:spLocks noGrp="1"/>
          </p:cNvSpPr>
          <p:nvPr>
            <p:ph type="sldNum" sz="quarter" idx="12"/>
          </p:nvPr>
        </p:nvSpPr>
        <p:spPr/>
        <p:txBody>
          <a:bodyPr/>
          <a:lstStyle/>
          <a:p>
            <a:fld id="{81C0F577-531D-4BD3-A3B5-04C6E50C5BEA}" type="slidenum">
              <a:rPr lang="cs-CZ" smtClean="0"/>
              <a:pPr/>
              <a:t>‹#›</a:t>
            </a:fld>
            <a:endParaRPr lang="cs-CZ"/>
          </a:p>
        </p:txBody>
      </p:sp>
    </p:spTree>
    <p:extLst>
      <p:ext uri="{BB962C8B-B14F-4D97-AF65-F5344CB8AC3E}">
        <p14:creationId xmlns:p14="http://schemas.microsoft.com/office/powerpoint/2010/main" val="9386090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210697" y="527404"/>
            <a:ext cx="15188744" cy="1914702"/>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210697" y="2637014"/>
            <a:ext cx="15188744" cy="6285266"/>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210697" y="9181395"/>
            <a:ext cx="3962281" cy="527403"/>
          </a:xfrm>
          <a:prstGeom prst="rect">
            <a:avLst/>
          </a:prstGeom>
        </p:spPr>
        <p:txBody>
          <a:bodyPr vert="horz" lIns="91440" tIns="45720" rIns="91440" bIns="45720" rtlCol="0" anchor="ctr"/>
          <a:lstStyle>
            <a:lvl1pPr algn="l">
              <a:defRPr sz="1733">
                <a:solidFill>
                  <a:schemeClr val="tx1">
                    <a:tint val="75000"/>
                  </a:schemeClr>
                </a:solidFill>
              </a:defRPr>
            </a:lvl1pPr>
          </a:lstStyle>
          <a:p>
            <a:fld id="{6EFE0202-251C-4BD9-AEE3-567B901DAE8C}" type="datetime1">
              <a:rPr lang="cs-CZ" smtClean="0"/>
              <a:pPr/>
              <a:t>07.11.2017</a:t>
            </a:fld>
            <a:endParaRPr lang="cs-CZ"/>
          </a:p>
        </p:txBody>
      </p:sp>
      <p:sp>
        <p:nvSpPr>
          <p:cNvPr id="5" name="Footer Placeholder 4"/>
          <p:cNvSpPr>
            <a:spLocks noGrp="1"/>
          </p:cNvSpPr>
          <p:nvPr>
            <p:ph type="ftr" sz="quarter" idx="3"/>
          </p:nvPr>
        </p:nvSpPr>
        <p:spPr>
          <a:xfrm>
            <a:off x="5833358" y="9181395"/>
            <a:ext cx="5943422" cy="527403"/>
          </a:xfrm>
          <a:prstGeom prst="rect">
            <a:avLst/>
          </a:prstGeom>
        </p:spPr>
        <p:txBody>
          <a:bodyPr vert="horz" lIns="91440" tIns="45720" rIns="91440" bIns="45720" rtlCol="0" anchor="ctr"/>
          <a:lstStyle>
            <a:lvl1pPr algn="ctr">
              <a:defRPr sz="1733">
                <a:solidFill>
                  <a:schemeClr val="tx1">
                    <a:tint val="75000"/>
                  </a:schemeClr>
                </a:solidFill>
              </a:defRPr>
            </a:lvl1pPr>
          </a:lstStyle>
          <a:p>
            <a:r>
              <a:rPr lang="cs-CZ"/>
              <a:t>K Invest Bohemia a.s.  2017 - Důvěrné</a:t>
            </a:r>
          </a:p>
        </p:txBody>
      </p:sp>
      <p:sp>
        <p:nvSpPr>
          <p:cNvPr id="6" name="Slide Number Placeholder 5"/>
          <p:cNvSpPr>
            <a:spLocks noGrp="1"/>
          </p:cNvSpPr>
          <p:nvPr>
            <p:ph type="sldNum" sz="quarter" idx="4"/>
          </p:nvPr>
        </p:nvSpPr>
        <p:spPr>
          <a:xfrm>
            <a:off x="12437160" y="9181395"/>
            <a:ext cx="3962281" cy="527403"/>
          </a:xfrm>
          <a:prstGeom prst="rect">
            <a:avLst/>
          </a:prstGeom>
        </p:spPr>
        <p:txBody>
          <a:bodyPr vert="horz" lIns="91440" tIns="45720" rIns="91440" bIns="45720" rtlCol="0" anchor="ctr"/>
          <a:lstStyle>
            <a:lvl1pPr algn="r">
              <a:defRPr sz="1733">
                <a:solidFill>
                  <a:schemeClr val="tx1">
                    <a:tint val="75000"/>
                  </a:schemeClr>
                </a:solidFill>
              </a:defRPr>
            </a:lvl1pPr>
          </a:lstStyle>
          <a:p>
            <a:fld id="{81C0F577-531D-4BD3-A3B5-04C6E50C5BEA}" type="slidenum">
              <a:rPr lang="cs-CZ" smtClean="0"/>
              <a:pPr/>
              <a:t>‹#›</a:t>
            </a:fld>
            <a:endParaRPr lang="cs-CZ"/>
          </a:p>
        </p:txBody>
      </p:sp>
    </p:spTree>
    <p:extLst>
      <p:ext uri="{BB962C8B-B14F-4D97-AF65-F5344CB8AC3E}">
        <p14:creationId xmlns:p14="http://schemas.microsoft.com/office/powerpoint/2010/main" val="167444700"/>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 id="2147483662" r:id="rId12"/>
  </p:sldLayoutIdLst>
  <p:hf hdr="0" dt="0"/>
  <p:txStyles>
    <p:titleStyle>
      <a:lvl1pPr algn="l" defTabSz="1320759" rtl="0" eaLnBrk="1" latinLnBrk="0" hangingPunct="1">
        <a:lnSpc>
          <a:spcPct val="90000"/>
        </a:lnSpc>
        <a:spcBef>
          <a:spcPct val="0"/>
        </a:spcBef>
        <a:buNone/>
        <a:defRPr sz="6355" kern="1200">
          <a:solidFill>
            <a:schemeClr val="tx1"/>
          </a:solidFill>
          <a:latin typeface="+mj-lt"/>
          <a:ea typeface="+mj-ea"/>
          <a:cs typeface="+mj-cs"/>
        </a:defRPr>
      </a:lvl1pPr>
    </p:titleStyle>
    <p:bodyStyle>
      <a:lvl1pPr marL="330190" indent="-330190" algn="l" defTabSz="1320759" rtl="0" eaLnBrk="1" latinLnBrk="0" hangingPunct="1">
        <a:lnSpc>
          <a:spcPct val="90000"/>
        </a:lnSpc>
        <a:spcBef>
          <a:spcPts val="1444"/>
        </a:spcBef>
        <a:buFont typeface="Arial" panose="020B0604020202020204" pitchFamily="34" charset="0"/>
        <a:buChar char="•"/>
        <a:defRPr sz="4044" kern="1200">
          <a:solidFill>
            <a:schemeClr val="tx1"/>
          </a:solidFill>
          <a:latin typeface="+mn-lt"/>
          <a:ea typeface="+mn-ea"/>
          <a:cs typeface="+mn-cs"/>
        </a:defRPr>
      </a:lvl1pPr>
      <a:lvl2pPr marL="990570" indent="-330190" algn="l" defTabSz="1320759" rtl="0" eaLnBrk="1" latinLnBrk="0" hangingPunct="1">
        <a:lnSpc>
          <a:spcPct val="90000"/>
        </a:lnSpc>
        <a:spcBef>
          <a:spcPts val="722"/>
        </a:spcBef>
        <a:buFont typeface="Arial" panose="020B0604020202020204" pitchFamily="34" charset="0"/>
        <a:buChar char="•"/>
        <a:defRPr sz="3467" kern="1200">
          <a:solidFill>
            <a:schemeClr val="tx1"/>
          </a:solidFill>
          <a:latin typeface="+mn-lt"/>
          <a:ea typeface="+mn-ea"/>
          <a:cs typeface="+mn-cs"/>
        </a:defRPr>
      </a:lvl2pPr>
      <a:lvl3pPr marL="1650949" indent="-330190" algn="l" defTabSz="1320759" rtl="0" eaLnBrk="1" latinLnBrk="0" hangingPunct="1">
        <a:lnSpc>
          <a:spcPct val="90000"/>
        </a:lnSpc>
        <a:spcBef>
          <a:spcPts val="722"/>
        </a:spcBef>
        <a:buFont typeface="Arial" panose="020B0604020202020204" pitchFamily="34" charset="0"/>
        <a:buChar char="•"/>
        <a:defRPr sz="2889" kern="1200">
          <a:solidFill>
            <a:schemeClr val="tx1"/>
          </a:solidFill>
          <a:latin typeface="+mn-lt"/>
          <a:ea typeface="+mn-ea"/>
          <a:cs typeface="+mn-cs"/>
        </a:defRPr>
      </a:lvl3pPr>
      <a:lvl4pPr marL="2311329" indent="-330190" algn="l" defTabSz="1320759" rtl="0" eaLnBrk="1" latinLnBrk="0" hangingPunct="1">
        <a:lnSpc>
          <a:spcPct val="90000"/>
        </a:lnSpc>
        <a:spcBef>
          <a:spcPts val="722"/>
        </a:spcBef>
        <a:buFont typeface="Arial" panose="020B0604020202020204" pitchFamily="34" charset="0"/>
        <a:buChar char="•"/>
        <a:defRPr sz="2600" kern="1200">
          <a:solidFill>
            <a:schemeClr val="tx1"/>
          </a:solidFill>
          <a:latin typeface="+mn-lt"/>
          <a:ea typeface="+mn-ea"/>
          <a:cs typeface="+mn-cs"/>
        </a:defRPr>
      </a:lvl4pPr>
      <a:lvl5pPr marL="2971709" indent="-330190" algn="l" defTabSz="1320759" rtl="0" eaLnBrk="1" latinLnBrk="0" hangingPunct="1">
        <a:lnSpc>
          <a:spcPct val="90000"/>
        </a:lnSpc>
        <a:spcBef>
          <a:spcPts val="722"/>
        </a:spcBef>
        <a:buFont typeface="Arial" panose="020B0604020202020204" pitchFamily="34" charset="0"/>
        <a:buChar char="•"/>
        <a:defRPr sz="2600" kern="1200">
          <a:solidFill>
            <a:schemeClr val="tx1"/>
          </a:solidFill>
          <a:latin typeface="+mn-lt"/>
          <a:ea typeface="+mn-ea"/>
          <a:cs typeface="+mn-cs"/>
        </a:defRPr>
      </a:lvl5pPr>
      <a:lvl6pPr marL="3632088" indent="-330190" algn="l" defTabSz="1320759" rtl="0" eaLnBrk="1" latinLnBrk="0" hangingPunct="1">
        <a:lnSpc>
          <a:spcPct val="90000"/>
        </a:lnSpc>
        <a:spcBef>
          <a:spcPts val="722"/>
        </a:spcBef>
        <a:buFont typeface="Arial" panose="020B0604020202020204" pitchFamily="34" charset="0"/>
        <a:buChar char="•"/>
        <a:defRPr sz="2600" kern="1200">
          <a:solidFill>
            <a:schemeClr val="tx1"/>
          </a:solidFill>
          <a:latin typeface="+mn-lt"/>
          <a:ea typeface="+mn-ea"/>
          <a:cs typeface="+mn-cs"/>
        </a:defRPr>
      </a:lvl6pPr>
      <a:lvl7pPr marL="4292468" indent="-330190" algn="l" defTabSz="1320759" rtl="0" eaLnBrk="1" latinLnBrk="0" hangingPunct="1">
        <a:lnSpc>
          <a:spcPct val="90000"/>
        </a:lnSpc>
        <a:spcBef>
          <a:spcPts val="722"/>
        </a:spcBef>
        <a:buFont typeface="Arial" panose="020B0604020202020204" pitchFamily="34" charset="0"/>
        <a:buChar char="•"/>
        <a:defRPr sz="2600" kern="1200">
          <a:solidFill>
            <a:schemeClr val="tx1"/>
          </a:solidFill>
          <a:latin typeface="+mn-lt"/>
          <a:ea typeface="+mn-ea"/>
          <a:cs typeface="+mn-cs"/>
        </a:defRPr>
      </a:lvl7pPr>
      <a:lvl8pPr marL="4952848" indent="-330190" algn="l" defTabSz="1320759" rtl="0" eaLnBrk="1" latinLnBrk="0" hangingPunct="1">
        <a:lnSpc>
          <a:spcPct val="90000"/>
        </a:lnSpc>
        <a:spcBef>
          <a:spcPts val="722"/>
        </a:spcBef>
        <a:buFont typeface="Arial" panose="020B0604020202020204" pitchFamily="34" charset="0"/>
        <a:buChar char="•"/>
        <a:defRPr sz="2600" kern="1200">
          <a:solidFill>
            <a:schemeClr val="tx1"/>
          </a:solidFill>
          <a:latin typeface="+mn-lt"/>
          <a:ea typeface="+mn-ea"/>
          <a:cs typeface="+mn-cs"/>
        </a:defRPr>
      </a:lvl8pPr>
      <a:lvl9pPr marL="5613227" indent="-330190" algn="l" defTabSz="1320759" rtl="0" eaLnBrk="1" latinLnBrk="0" hangingPunct="1">
        <a:lnSpc>
          <a:spcPct val="90000"/>
        </a:lnSpc>
        <a:spcBef>
          <a:spcPts val="722"/>
        </a:spcBef>
        <a:buFont typeface="Arial" panose="020B0604020202020204" pitchFamily="34" charset="0"/>
        <a:buChar char="•"/>
        <a:defRPr sz="2600" kern="1200">
          <a:solidFill>
            <a:schemeClr val="tx1"/>
          </a:solidFill>
          <a:latin typeface="+mn-lt"/>
          <a:ea typeface="+mn-ea"/>
          <a:cs typeface="+mn-cs"/>
        </a:defRPr>
      </a:lvl9pPr>
    </p:bodyStyle>
    <p:otherStyle>
      <a:defPPr>
        <a:defRPr lang="en-US"/>
      </a:defPPr>
      <a:lvl1pPr marL="0" algn="l" defTabSz="1320759" rtl="0" eaLnBrk="1" latinLnBrk="0" hangingPunct="1">
        <a:defRPr sz="2600" kern="1200">
          <a:solidFill>
            <a:schemeClr val="tx1"/>
          </a:solidFill>
          <a:latin typeface="+mn-lt"/>
          <a:ea typeface="+mn-ea"/>
          <a:cs typeface="+mn-cs"/>
        </a:defRPr>
      </a:lvl1pPr>
      <a:lvl2pPr marL="660380" algn="l" defTabSz="1320759" rtl="0" eaLnBrk="1" latinLnBrk="0" hangingPunct="1">
        <a:defRPr sz="2600" kern="1200">
          <a:solidFill>
            <a:schemeClr val="tx1"/>
          </a:solidFill>
          <a:latin typeface="+mn-lt"/>
          <a:ea typeface="+mn-ea"/>
          <a:cs typeface="+mn-cs"/>
        </a:defRPr>
      </a:lvl2pPr>
      <a:lvl3pPr marL="1320759" algn="l" defTabSz="1320759" rtl="0" eaLnBrk="1" latinLnBrk="0" hangingPunct="1">
        <a:defRPr sz="2600" kern="1200">
          <a:solidFill>
            <a:schemeClr val="tx1"/>
          </a:solidFill>
          <a:latin typeface="+mn-lt"/>
          <a:ea typeface="+mn-ea"/>
          <a:cs typeface="+mn-cs"/>
        </a:defRPr>
      </a:lvl3pPr>
      <a:lvl4pPr marL="1981139" algn="l" defTabSz="1320759" rtl="0" eaLnBrk="1" latinLnBrk="0" hangingPunct="1">
        <a:defRPr sz="2600" kern="1200">
          <a:solidFill>
            <a:schemeClr val="tx1"/>
          </a:solidFill>
          <a:latin typeface="+mn-lt"/>
          <a:ea typeface="+mn-ea"/>
          <a:cs typeface="+mn-cs"/>
        </a:defRPr>
      </a:lvl4pPr>
      <a:lvl5pPr marL="2641519" algn="l" defTabSz="1320759" rtl="0" eaLnBrk="1" latinLnBrk="0" hangingPunct="1">
        <a:defRPr sz="2600" kern="1200">
          <a:solidFill>
            <a:schemeClr val="tx1"/>
          </a:solidFill>
          <a:latin typeface="+mn-lt"/>
          <a:ea typeface="+mn-ea"/>
          <a:cs typeface="+mn-cs"/>
        </a:defRPr>
      </a:lvl5pPr>
      <a:lvl6pPr marL="3301898" algn="l" defTabSz="1320759" rtl="0" eaLnBrk="1" latinLnBrk="0" hangingPunct="1">
        <a:defRPr sz="2600" kern="1200">
          <a:solidFill>
            <a:schemeClr val="tx1"/>
          </a:solidFill>
          <a:latin typeface="+mn-lt"/>
          <a:ea typeface="+mn-ea"/>
          <a:cs typeface="+mn-cs"/>
        </a:defRPr>
      </a:lvl6pPr>
      <a:lvl7pPr marL="3962278" algn="l" defTabSz="1320759" rtl="0" eaLnBrk="1" latinLnBrk="0" hangingPunct="1">
        <a:defRPr sz="2600" kern="1200">
          <a:solidFill>
            <a:schemeClr val="tx1"/>
          </a:solidFill>
          <a:latin typeface="+mn-lt"/>
          <a:ea typeface="+mn-ea"/>
          <a:cs typeface="+mn-cs"/>
        </a:defRPr>
      </a:lvl7pPr>
      <a:lvl8pPr marL="4622658" algn="l" defTabSz="1320759" rtl="0" eaLnBrk="1" latinLnBrk="0" hangingPunct="1">
        <a:defRPr sz="2600" kern="1200">
          <a:solidFill>
            <a:schemeClr val="tx1"/>
          </a:solidFill>
          <a:latin typeface="+mn-lt"/>
          <a:ea typeface="+mn-ea"/>
          <a:cs typeface="+mn-cs"/>
        </a:defRPr>
      </a:lvl8pPr>
      <a:lvl9pPr marL="5283037" algn="l" defTabSz="1320759" rtl="0" eaLnBrk="1" latinLnBrk="0" hangingPunct="1">
        <a:defRPr sz="26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www.prokonzulta.cz/" TargetMode="External"/><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7.png"/><Relationship Id="rId5" Type="http://schemas.microsoft.com/office/2007/relationships/hdphoto" Target="../media/hdphoto1.wdp"/><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openxmlformats.org/officeDocument/2006/relationships/slideLayout" Target="../slideLayouts/slideLayout2.xml"/><Relationship Id="rId1" Type="http://schemas.openxmlformats.org/officeDocument/2006/relationships/vmlDrawing" Target="../drawings/vmlDrawing1.vml"/><Relationship Id="rId6" Type="http://schemas.openxmlformats.org/officeDocument/2006/relationships/image" Target="../media/image13.emf"/><Relationship Id="rId5" Type="http://schemas.openxmlformats.org/officeDocument/2006/relationships/image" Target="../media/image12.png"/><Relationship Id="rId4" Type="http://schemas.openxmlformats.org/officeDocument/2006/relationships/image" Target="../media/image11.emf"/></Relationships>
</file>

<file path=ppt/slides/_rels/slide8.xml.rels><?xml version="1.0" encoding="UTF-8" standalone="yes"?>
<Relationships xmlns="http://schemas.openxmlformats.org/package/2006/relationships"><Relationship Id="rId3" Type="http://schemas.openxmlformats.org/officeDocument/2006/relationships/image" Target="../media/image14.emf"/><Relationship Id="rId7" Type="http://schemas.openxmlformats.org/officeDocument/2006/relationships/image" Target="../media/image17.emf"/><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microsoft.com/office/2007/relationships/hdphoto" Target="../media/hdphoto2.wdp"/><Relationship Id="rId5" Type="http://schemas.openxmlformats.org/officeDocument/2006/relationships/image" Target="../media/image16.png"/><Relationship Id="rId4" Type="http://schemas.openxmlformats.org/officeDocument/2006/relationships/image" Target="../media/image15.png"/></Relationships>
</file>

<file path=ppt/slides/_rels/slide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hyperlink" Target="tel:608718040"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4" name="Straight Connector 13">
            <a:extLst>
              <a:ext uri="{FF2B5EF4-FFF2-40B4-BE49-F238E27FC236}">
                <a16:creationId xmlns:a16="http://schemas.microsoft.com/office/drawing/2014/main" id="{12341A2A-B989-4759-9E5C-54FA9388261B}"/>
              </a:ext>
            </a:extLst>
          </p:cNvPr>
          <p:cNvCxnSpPr/>
          <p:nvPr/>
        </p:nvCxnSpPr>
        <p:spPr>
          <a:xfrm>
            <a:off x="2261370" y="-1589249"/>
            <a:ext cx="13208000" cy="0"/>
          </a:xfrm>
          <a:prstGeom prst="line">
            <a:avLst/>
          </a:prstGeom>
          <a:ln>
            <a:solidFill>
              <a:srgbClr val="DFDFDD"/>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B6018EC9-3836-4536-9F17-1403B6EF09B9}"/>
              </a:ext>
            </a:extLst>
          </p:cNvPr>
          <p:cNvCxnSpPr/>
          <p:nvPr/>
        </p:nvCxnSpPr>
        <p:spPr>
          <a:xfrm>
            <a:off x="2201065" y="13259251"/>
            <a:ext cx="13208000" cy="0"/>
          </a:xfrm>
          <a:prstGeom prst="line">
            <a:avLst/>
          </a:prstGeom>
          <a:ln>
            <a:solidFill>
              <a:srgbClr val="DFDFDD"/>
            </a:solidFill>
          </a:ln>
        </p:spPr>
        <p:style>
          <a:lnRef idx="1">
            <a:schemeClr val="accent1"/>
          </a:lnRef>
          <a:fillRef idx="0">
            <a:schemeClr val="accent1"/>
          </a:fillRef>
          <a:effectRef idx="0">
            <a:schemeClr val="accent1"/>
          </a:effectRef>
          <a:fontRef idx="minor">
            <a:schemeClr val="tx1"/>
          </a:fontRef>
        </p:style>
      </p:cxnSp>
      <p:sp>
        <p:nvSpPr>
          <p:cNvPr id="20" name="TextBox 19">
            <a:extLst>
              <a:ext uri="{FF2B5EF4-FFF2-40B4-BE49-F238E27FC236}">
                <a16:creationId xmlns:a16="http://schemas.microsoft.com/office/drawing/2014/main" id="{B06CBC05-82A9-4894-93B2-A7D8ABDF8B6F}"/>
              </a:ext>
            </a:extLst>
          </p:cNvPr>
          <p:cNvSpPr txBox="1"/>
          <p:nvPr/>
        </p:nvSpPr>
        <p:spPr>
          <a:xfrm>
            <a:off x="-4" y="1083964"/>
            <a:ext cx="17610142" cy="1754326"/>
          </a:xfrm>
          <a:prstGeom prst="rect">
            <a:avLst/>
          </a:prstGeom>
          <a:solidFill>
            <a:srgbClr val="DFDFDD"/>
          </a:solidFill>
        </p:spPr>
        <p:txBody>
          <a:bodyPr wrap="square" rtlCol="0">
            <a:spAutoFit/>
          </a:bodyPr>
          <a:lstStyle/>
          <a:p>
            <a:pPr lvl="2" algn="r">
              <a:tabLst>
                <a:tab pos="36000" algn="r"/>
              </a:tabLst>
            </a:pPr>
            <a:endParaRPr lang="cs-CZ" sz="5400" b="1" dirty="0">
              <a:solidFill>
                <a:schemeClr val="bg2">
                  <a:lumMod val="25000"/>
                </a:schemeClr>
              </a:solidFill>
            </a:endParaRPr>
          </a:p>
          <a:p>
            <a:pPr lvl="2" algn="r">
              <a:tabLst>
                <a:tab pos="36000" algn="r"/>
              </a:tabLst>
            </a:pPr>
            <a:endParaRPr lang="cs-CZ" sz="5400" b="1" dirty="0">
              <a:solidFill>
                <a:schemeClr val="bg2">
                  <a:lumMod val="25000"/>
                </a:schemeClr>
              </a:solidFill>
            </a:endParaRPr>
          </a:p>
        </p:txBody>
      </p:sp>
      <p:sp>
        <p:nvSpPr>
          <p:cNvPr id="2" name="Rectangle 1">
            <a:extLst>
              <a:ext uri="{FF2B5EF4-FFF2-40B4-BE49-F238E27FC236}">
                <a16:creationId xmlns:a16="http://schemas.microsoft.com/office/drawing/2014/main" id="{E3A675E6-415B-49AD-A797-9DF5CD5EDF2E}"/>
              </a:ext>
            </a:extLst>
          </p:cNvPr>
          <p:cNvSpPr/>
          <p:nvPr/>
        </p:nvSpPr>
        <p:spPr>
          <a:xfrm>
            <a:off x="152400" y="1191685"/>
            <a:ext cx="17202538" cy="1477328"/>
          </a:xfrm>
          <a:prstGeom prst="rect">
            <a:avLst/>
          </a:prstGeom>
        </p:spPr>
        <p:txBody>
          <a:bodyPr wrap="square">
            <a:spAutoFit/>
          </a:bodyPr>
          <a:lstStyle/>
          <a:p>
            <a:pPr lvl="2" algn="ctr">
              <a:tabLst>
                <a:tab pos="36000" algn="r"/>
              </a:tabLst>
            </a:pPr>
            <a:r>
              <a:rPr lang="cs-CZ" sz="5400" b="1" dirty="0">
                <a:solidFill>
                  <a:schemeClr val="bg2">
                    <a:lumMod val="25000"/>
                  </a:schemeClr>
                </a:solidFill>
              </a:rPr>
              <a:t>Dražební společnost PROKONZULTA a.s. </a:t>
            </a:r>
          </a:p>
          <a:p>
            <a:pPr lvl="2" algn="ctr">
              <a:tabLst>
                <a:tab pos="36000" algn="r"/>
              </a:tabLst>
            </a:pPr>
            <a:r>
              <a:rPr lang="cs-CZ" sz="3600" b="1" dirty="0"/>
              <a:t>organizuje dražbu areálu v Hradci Králové, </a:t>
            </a:r>
            <a:r>
              <a:rPr lang="cs-CZ" sz="3600" b="1" dirty="0" err="1"/>
              <a:t>k.ú</a:t>
            </a:r>
            <a:r>
              <a:rPr lang="cs-CZ" sz="3600" b="1" dirty="0"/>
              <a:t>. </a:t>
            </a:r>
            <a:r>
              <a:rPr lang="cs-CZ" sz="3600" b="1" dirty="0" err="1"/>
              <a:t>Plotiště</a:t>
            </a:r>
            <a:r>
              <a:rPr lang="cs-CZ" sz="3600" b="1" dirty="0"/>
              <a:t> nad Labem</a:t>
            </a:r>
          </a:p>
        </p:txBody>
      </p:sp>
      <p:pic>
        <p:nvPicPr>
          <p:cNvPr id="8" name="Obrázek 7">
            <a:extLst>
              <a:ext uri="{FF2B5EF4-FFF2-40B4-BE49-F238E27FC236}">
                <a16:creationId xmlns:a16="http://schemas.microsoft.com/office/drawing/2014/main" id="{51194830-2AC9-4B7A-819A-DD347BC67273}"/>
              </a:ext>
            </a:extLst>
          </p:cNvPr>
          <p:cNvPicPr>
            <a:picLocks noChangeAspect="1"/>
          </p:cNvPicPr>
          <p:nvPr/>
        </p:nvPicPr>
        <p:blipFill>
          <a:blip r:embed="rId2" cstate="print"/>
          <a:srcRect t="12598" b="15118"/>
          <a:stretch>
            <a:fillRect/>
          </a:stretch>
        </p:blipFill>
        <p:spPr>
          <a:xfrm>
            <a:off x="831600" y="4095718"/>
            <a:ext cx="8301037" cy="4500000"/>
          </a:xfrm>
          <a:prstGeom prst="rect">
            <a:avLst/>
          </a:prstGeom>
          <a:effectLst>
            <a:outerShdw blurRad="177800" dist="165100" dir="2700000" algn="tl" rotWithShape="0">
              <a:prstClr val="black">
                <a:alpha val="40000"/>
              </a:prstClr>
            </a:outerShdw>
          </a:effectLst>
        </p:spPr>
      </p:pic>
      <p:pic>
        <p:nvPicPr>
          <p:cNvPr id="10" name="Obrázek 9">
            <a:extLst>
              <a:ext uri="{FF2B5EF4-FFF2-40B4-BE49-F238E27FC236}">
                <a16:creationId xmlns:a16="http://schemas.microsoft.com/office/drawing/2014/main" id="{336D998E-443F-4A71-AE3E-B5AA1877A935}"/>
              </a:ext>
            </a:extLst>
          </p:cNvPr>
          <p:cNvPicPr>
            <a:picLocks noChangeAspect="1"/>
          </p:cNvPicPr>
          <p:nvPr/>
        </p:nvPicPr>
        <p:blipFill>
          <a:blip r:embed="rId3" cstate="print">
            <a:extLst>
              <a:ext uri="{28A0092B-C50C-407E-A947-70E740481C1C}">
                <a14:useLocalDpi xmlns:a14="http://schemas.microsoft.com/office/drawing/2010/main" val="0"/>
              </a:ext>
            </a:extLst>
          </a:blip>
          <a:srcRect t="3068" b="7158"/>
          <a:stretch>
            <a:fillRect/>
          </a:stretch>
        </p:blipFill>
        <p:spPr>
          <a:xfrm>
            <a:off x="10080249" y="5008749"/>
            <a:ext cx="7044292" cy="3555125"/>
          </a:xfrm>
          <a:prstGeom prst="rect">
            <a:avLst/>
          </a:prstGeom>
          <a:ln>
            <a:noFill/>
          </a:ln>
          <a:effectLst>
            <a:outerShdw blurRad="165100" dist="165100" dir="2700000" algn="tl" rotWithShape="0">
              <a:srgbClr val="333333">
                <a:alpha val="65000"/>
              </a:srgbClr>
            </a:outerShdw>
          </a:effectLst>
        </p:spPr>
      </p:pic>
    </p:spTree>
    <p:extLst>
      <p:ext uri="{BB962C8B-B14F-4D97-AF65-F5344CB8AC3E}">
        <p14:creationId xmlns:p14="http://schemas.microsoft.com/office/powerpoint/2010/main" val="111212737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8D782380-2DD9-49C0-A2F0-73D56FD3115B}"/>
              </a:ext>
            </a:extLst>
          </p:cNvPr>
          <p:cNvSpPr>
            <a:spLocks noGrp="1"/>
          </p:cNvSpPr>
          <p:nvPr>
            <p:ph type="title"/>
          </p:nvPr>
        </p:nvSpPr>
        <p:spPr>
          <a:xfrm>
            <a:off x="1210697" y="973394"/>
            <a:ext cx="15188744" cy="737419"/>
          </a:xfrm>
        </p:spPr>
        <p:txBody>
          <a:bodyPr>
            <a:normAutofit/>
          </a:bodyPr>
          <a:lstStyle/>
          <a:p>
            <a:r>
              <a:rPr lang="cs-CZ" sz="3000" b="1" dirty="0">
                <a:latin typeface="+mn-lt"/>
              </a:rPr>
              <a:t>Základní informace o dražbě</a:t>
            </a:r>
          </a:p>
        </p:txBody>
      </p:sp>
      <p:sp>
        <p:nvSpPr>
          <p:cNvPr id="3" name="Zástupný symbol pro obsah 2">
            <a:extLst>
              <a:ext uri="{FF2B5EF4-FFF2-40B4-BE49-F238E27FC236}">
                <a16:creationId xmlns:a16="http://schemas.microsoft.com/office/drawing/2014/main" id="{C62D51A0-8FEA-41E2-AB97-68EE03026229}"/>
              </a:ext>
            </a:extLst>
          </p:cNvPr>
          <p:cNvSpPr>
            <a:spLocks noGrp="1"/>
          </p:cNvSpPr>
          <p:nvPr>
            <p:ph idx="1"/>
          </p:nvPr>
        </p:nvSpPr>
        <p:spPr>
          <a:xfrm>
            <a:off x="1210697" y="1710813"/>
            <a:ext cx="15188744" cy="7470582"/>
          </a:xfrm>
        </p:spPr>
        <p:txBody>
          <a:bodyPr numCol="1">
            <a:normAutofit/>
          </a:bodyPr>
          <a:lstStyle/>
          <a:p>
            <a:pPr marL="0" indent="0">
              <a:buNone/>
            </a:pPr>
            <a:r>
              <a:rPr lang="cs-CZ" sz="2000" b="1" dirty="0"/>
              <a:t>Organizátor dražby:</a:t>
            </a:r>
            <a:r>
              <a:rPr lang="cs-CZ" sz="2000" dirty="0"/>
              <a:t> dražební společnost PROKONZULTA, a.s., IČ 26307367, se sídlem Brno, Křenová 299/26, PSČ 602 00, </a:t>
            </a:r>
          </a:p>
          <a:p>
            <a:pPr marL="0" indent="0">
              <a:buNone/>
            </a:pPr>
            <a:r>
              <a:rPr lang="cs-CZ" sz="2000" dirty="0"/>
              <a:t>zapsaná v obchodním rejstříku vedeném  Krajským soudem v Brně, </a:t>
            </a:r>
            <a:r>
              <a:rPr lang="cs-CZ" sz="2000" dirty="0" err="1"/>
              <a:t>sp.zn</a:t>
            </a:r>
            <a:r>
              <a:rPr lang="cs-CZ" sz="2000" dirty="0"/>
              <a:t>. B 7673</a:t>
            </a:r>
          </a:p>
          <a:p>
            <a:pPr marL="0" indent="0">
              <a:buNone/>
            </a:pPr>
            <a:r>
              <a:rPr lang="cs-CZ" sz="2000" b="1" dirty="0"/>
              <a:t>Kontaktní osoba: </a:t>
            </a:r>
            <a:r>
              <a:rPr lang="cs-CZ" sz="2000" dirty="0"/>
              <a:t>Mgr. Klára Odehnalová</a:t>
            </a:r>
          </a:p>
          <a:p>
            <a:pPr marL="0" indent="0">
              <a:buNone/>
            </a:pPr>
            <a:endParaRPr lang="cs-CZ" sz="2000" b="1" dirty="0"/>
          </a:p>
          <a:p>
            <a:pPr marL="0" indent="0">
              <a:buNone/>
            </a:pPr>
            <a:r>
              <a:rPr lang="cs-CZ" sz="2000" b="1" dirty="0"/>
              <a:t>Vyvolávací cena: </a:t>
            </a:r>
            <a:r>
              <a:rPr lang="cs-CZ" sz="2000" dirty="0"/>
              <a:t>19 800 000,-Kč</a:t>
            </a:r>
          </a:p>
          <a:p>
            <a:pPr marL="0" indent="0">
              <a:buNone/>
            </a:pPr>
            <a:r>
              <a:rPr lang="cs-CZ" sz="2000" b="1" dirty="0"/>
              <a:t>Odhadní cena: </a:t>
            </a:r>
            <a:r>
              <a:rPr lang="cs-CZ" sz="2000" dirty="0"/>
              <a:t>32 200 000,-Kč</a:t>
            </a:r>
          </a:p>
          <a:p>
            <a:pPr marL="0" indent="0">
              <a:buNone/>
            </a:pPr>
            <a:r>
              <a:rPr lang="cs-CZ" sz="2000" b="1" dirty="0"/>
              <a:t>Dražební jistota: </a:t>
            </a:r>
            <a:r>
              <a:rPr lang="cs-CZ" sz="2000" dirty="0"/>
              <a:t>1 500 000,-Kč</a:t>
            </a:r>
          </a:p>
          <a:p>
            <a:pPr marL="0" indent="0">
              <a:buNone/>
            </a:pPr>
            <a:r>
              <a:rPr lang="cs-CZ" sz="2000" b="1" dirty="0"/>
              <a:t>Datum a čas zahájení dražby: </a:t>
            </a:r>
            <a:r>
              <a:rPr lang="cs-CZ" sz="2000" dirty="0"/>
              <a:t>5.12.2017 v 9:30 hod</a:t>
            </a:r>
          </a:p>
          <a:p>
            <a:pPr marL="0" indent="0">
              <a:buNone/>
            </a:pPr>
            <a:r>
              <a:rPr lang="cs-CZ" sz="2000" b="1" dirty="0"/>
              <a:t>Místo konání: </a:t>
            </a:r>
            <a:r>
              <a:rPr lang="cs-CZ" sz="2000" dirty="0">
                <a:hlinkClick r:id="rId3"/>
              </a:rPr>
              <a:t>www.prokonzulta.cz</a:t>
            </a:r>
            <a:endParaRPr lang="cs-CZ" sz="2000" dirty="0"/>
          </a:p>
          <a:p>
            <a:pPr marL="0" indent="0">
              <a:buNone/>
            </a:pPr>
            <a:r>
              <a:rPr lang="cs-CZ" sz="2000" b="1" dirty="0"/>
              <a:t>Datum prohlídek: </a:t>
            </a:r>
            <a:r>
              <a:rPr lang="cs-CZ" sz="2000" dirty="0"/>
              <a:t>20. a 23.11.2017 v 10:00 hod </a:t>
            </a:r>
          </a:p>
          <a:p>
            <a:pPr marL="0" indent="0">
              <a:buNone/>
            </a:pPr>
            <a:endParaRPr lang="cs-CZ" sz="2000" dirty="0"/>
          </a:p>
          <a:p>
            <a:pPr marL="0" indent="0">
              <a:buNone/>
            </a:pPr>
            <a:r>
              <a:rPr lang="cs-CZ" sz="2000" b="1" dirty="0"/>
              <a:t>Areál je v současné době užíván nájemci s ročním výnosem 2 533 800,-Kč.</a:t>
            </a:r>
          </a:p>
          <a:p>
            <a:pPr marL="0" indent="0">
              <a:buNone/>
            </a:pPr>
            <a:endParaRPr lang="cs-CZ" sz="2000" dirty="0"/>
          </a:p>
          <a:p>
            <a:pPr marL="0" indent="0">
              <a:buNone/>
            </a:pPr>
            <a:r>
              <a:rPr lang="cs-CZ" sz="2000" dirty="0"/>
              <a:t>Podrobné informace  o dražbě, včetně dražební vyhlášky a znaleckého posudku, uvedeny na webu dražebníka:</a:t>
            </a:r>
          </a:p>
          <a:p>
            <a:pPr marL="0" indent="0">
              <a:buNone/>
            </a:pPr>
            <a:r>
              <a:rPr lang="cs-CZ" sz="2000" dirty="0"/>
              <a:t>https://www.prokonzulta.cz/</a:t>
            </a:r>
            <a:r>
              <a:rPr lang="cs-CZ" sz="2000" dirty="0" err="1"/>
              <a:t>drazba</a:t>
            </a:r>
            <a:r>
              <a:rPr lang="cs-CZ" sz="2000" dirty="0"/>
              <a:t>/areal-hradec-kralove,-k.u.-plotiste-nad-labem-5231.htm. </a:t>
            </a:r>
          </a:p>
          <a:p>
            <a:pPr marL="0" indent="0">
              <a:buNone/>
            </a:pPr>
            <a:endParaRPr lang="cs-CZ" sz="2000" dirty="0"/>
          </a:p>
          <a:p>
            <a:pPr marL="0" indent="0">
              <a:buNone/>
            </a:pPr>
            <a:endParaRPr lang="cs-CZ" sz="2000" dirty="0"/>
          </a:p>
          <a:p>
            <a:pPr marL="0" indent="0">
              <a:buNone/>
            </a:pPr>
            <a:endParaRPr lang="cs-CZ" sz="1900" dirty="0"/>
          </a:p>
          <a:p>
            <a:pPr marL="0" indent="0">
              <a:buNone/>
            </a:pPr>
            <a:endParaRPr lang="cs-CZ" sz="1800" dirty="0"/>
          </a:p>
          <a:p>
            <a:pPr marL="0" indent="0">
              <a:buNone/>
            </a:pPr>
            <a:endParaRPr lang="cs-CZ" sz="1800" dirty="0"/>
          </a:p>
        </p:txBody>
      </p:sp>
      <p:sp>
        <p:nvSpPr>
          <p:cNvPr id="5" name="Zástupný symbol pro číslo snímku 4">
            <a:extLst>
              <a:ext uri="{FF2B5EF4-FFF2-40B4-BE49-F238E27FC236}">
                <a16:creationId xmlns:a16="http://schemas.microsoft.com/office/drawing/2014/main" id="{D63FBA21-851F-4809-8E5B-286616615F14}"/>
              </a:ext>
            </a:extLst>
          </p:cNvPr>
          <p:cNvSpPr>
            <a:spLocks noGrp="1"/>
          </p:cNvSpPr>
          <p:nvPr>
            <p:ph type="sldNum" sz="quarter" idx="12"/>
          </p:nvPr>
        </p:nvSpPr>
        <p:spPr/>
        <p:txBody>
          <a:bodyPr/>
          <a:lstStyle/>
          <a:p>
            <a:fld id="{81C0F577-531D-4BD3-A3B5-04C6E50C5BEA}" type="slidenum">
              <a:rPr lang="cs-CZ" smtClean="0"/>
              <a:pPr/>
              <a:t>1</a:t>
            </a:fld>
            <a:endParaRPr lang="cs-CZ" dirty="0"/>
          </a:p>
        </p:txBody>
      </p:sp>
      <p:sp>
        <p:nvSpPr>
          <p:cNvPr id="6" name="Rectangle 22">
            <a:extLst>
              <a:ext uri="{FF2B5EF4-FFF2-40B4-BE49-F238E27FC236}">
                <a16:creationId xmlns:a16="http://schemas.microsoft.com/office/drawing/2014/main" id="{29C89D10-F137-439A-8EBB-8D859AF057B5}"/>
              </a:ext>
            </a:extLst>
          </p:cNvPr>
          <p:cNvSpPr/>
          <p:nvPr/>
        </p:nvSpPr>
        <p:spPr>
          <a:xfrm>
            <a:off x="0" y="0"/>
            <a:ext cx="17629083" cy="609600"/>
          </a:xfrm>
          <a:prstGeom prst="rect">
            <a:avLst/>
          </a:prstGeom>
          <a:solidFill>
            <a:srgbClr val="DFDF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2"/>
            <a:r>
              <a:rPr lang="cs-CZ" sz="1200" b="1" dirty="0">
                <a:solidFill>
                  <a:prstClr val="black"/>
                </a:solidFill>
              </a:rPr>
              <a:t>                       Areál Hradec Králové, </a:t>
            </a:r>
            <a:r>
              <a:rPr lang="cs-CZ" sz="1200" b="1" dirty="0" err="1">
                <a:solidFill>
                  <a:prstClr val="black"/>
                </a:solidFill>
              </a:rPr>
              <a:t>k.ú</a:t>
            </a:r>
            <a:r>
              <a:rPr lang="cs-CZ" sz="1200" b="1" dirty="0">
                <a:solidFill>
                  <a:prstClr val="black"/>
                </a:solidFill>
              </a:rPr>
              <a:t>. </a:t>
            </a:r>
            <a:r>
              <a:rPr lang="cs-CZ" sz="1200" b="1" dirty="0" err="1">
                <a:solidFill>
                  <a:prstClr val="black"/>
                </a:solidFill>
              </a:rPr>
              <a:t>Plotiště</a:t>
            </a:r>
            <a:r>
              <a:rPr lang="cs-CZ" sz="1200" b="1" dirty="0">
                <a:solidFill>
                  <a:prstClr val="black"/>
                </a:solidFill>
              </a:rPr>
              <a:t> nad Labem</a:t>
            </a:r>
          </a:p>
        </p:txBody>
      </p:sp>
    </p:spTree>
    <p:extLst>
      <p:ext uri="{BB962C8B-B14F-4D97-AF65-F5344CB8AC3E}">
        <p14:creationId xmlns:p14="http://schemas.microsoft.com/office/powerpoint/2010/main" val="160128661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59F24946-EB4A-4ADC-B6AF-224AA1AA2B70}"/>
              </a:ext>
            </a:extLst>
          </p:cNvPr>
          <p:cNvSpPr txBox="1"/>
          <p:nvPr/>
        </p:nvSpPr>
        <p:spPr>
          <a:xfrm>
            <a:off x="9517029" y="1864993"/>
            <a:ext cx="7646436" cy="6740307"/>
          </a:xfrm>
          <a:prstGeom prst="rect">
            <a:avLst/>
          </a:prstGeom>
          <a:noFill/>
        </p:spPr>
        <p:txBody>
          <a:bodyPr wrap="square" rtlCol="0">
            <a:spAutoFit/>
          </a:bodyPr>
          <a:lstStyle/>
          <a:p>
            <a:r>
              <a:rPr lang="cs-CZ" dirty="0"/>
              <a:t>Ulice:			Koutníkova</a:t>
            </a:r>
          </a:p>
          <a:p>
            <a:r>
              <a:rPr lang="cs-CZ" dirty="0"/>
              <a:t>Město:			Hradec Králové</a:t>
            </a:r>
          </a:p>
          <a:p>
            <a:r>
              <a:rPr lang="cs-CZ" dirty="0"/>
              <a:t>PSČ:				503 01</a:t>
            </a:r>
          </a:p>
          <a:p>
            <a:r>
              <a:rPr lang="cs-CZ" dirty="0"/>
              <a:t>Kraj:				Královohradecký</a:t>
            </a:r>
          </a:p>
          <a:p>
            <a:endParaRPr lang="cs-CZ" dirty="0"/>
          </a:p>
          <a:p>
            <a:r>
              <a:rPr lang="cs-CZ" dirty="0"/>
              <a:t>Pozemek </a:t>
            </a:r>
            <a:r>
              <a:rPr lang="cs-CZ" dirty="0" err="1"/>
              <a:t>parc</a:t>
            </a:r>
            <a:r>
              <a:rPr lang="cs-CZ" dirty="0"/>
              <a:t>. č.:	</a:t>
            </a:r>
            <a:r>
              <a:rPr lang="en-US" dirty="0"/>
              <a:t>St. 739</a:t>
            </a:r>
            <a:r>
              <a:rPr lang="cs-CZ" dirty="0"/>
              <a:t>			velikost pozemku:	1.845 m</a:t>
            </a:r>
            <a:r>
              <a:rPr lang="cs-CZ" baseline="30000" dirty="0"/>
              <a:t>2</a:t>
            </a:r>
          </a:p>
          <a:p>
            <a:r>
              <a:rPr lang="cs-CZ" dirty="0"/>
              <a:t>Pozemek </a:t>
            </a:r>
            <a:r>
              <a:rPr lang="cs-CZ" dirty="0" err="1"/>
              <a:t>parc</a:t>
            </a:r>
            <a:r>
              <a:rPr lang="cs-CZ" dirty="0"/>
              <a:t>. č.: 	St. 793/2			velikost pozemku: 	353 m</a:t>
            </a:r>
            <a:r>
              <a:rPr lang="cs-CZ" baseline="30000" dirty="0"/>
              <a:t>2</a:t>
            </a:r>
          </a:p>
          <a:p>
            <a:r>
              <a:rPr lang="cs-CZ" dirty="0"/>
              <a:t>Pozemek </a:t>
            </a:r>
            <a:r>
              <a:rPr lang="cs-CZ" dirty="0" err="1"/>
              <a:t>parc</a:t>
            </a:r>
            <a:r>
              <a:rPr lang="cs-CZ" dirty="0"/>
              <a:t>. č.:	St. 947			velikost pozemku:	378 m</a:t>
            </a:r>
            <a:r>
              <a:rPr lang="cs-CZ" baseline="30000" dirty="0"/>
              <a:t>2</a:t>
            </a:r>
            <a:endParaRPr lang="cs-CZ" dirty="0"/>
          </a:p>
          <a:p>
            <a:r>
              <a:rPr lang="cs-CZ" dirty="0"/>
              <a:t>Pozemek </a:t>
            </a:r>
            <a:r>
              <a:rPr lang="cs-CZ" dirty="0" err="1"/>
              <a:t>parc</a:t>
            </a:r>
            <a:r>
              <a:rPr lang="cs-CZ" dirty="0"/>
              <a:t>. č.:	St. 1054			velikost pozemku:	181 m</a:t>
            </a:r>
            <a:r>
              <a:rPr lang="cs-CZ" baseline="30000" dirty="0"/>
              <a:t>2</a:t>
            </a:r>
            <a:endParaRPr lang="cs-CZ" dirty="0"/>
          </a:p>
          <a:p>
            <a:r>
              <a:rPr lang="cs-CZ" dirty="0"/>
              <a:t>Pozemek </a:t>
            </a:r>
            <a:r>
              <a:rPr lang="cs-CZ" dirty="0" err="1"/>
              <a:t>parc</a:t>
            </a:r>
            <a:r>
              <a:rPr lang="cs-CZ" dirty="0"/>
              <a:t>. č.:	1600/2			velikost pozemku:	5.424 m</a:t>
            </a:r>
            <a:r>
              <a:rPr lang="cs-CZ" baseline="30000" dirty="0"/>
              <a:t>2</a:t>
            </a:r>
            <a:endParaRPr lang="cs-CZ" dirty="0"/>
          </a:p>
          <a:p>
            <a:r>
              <a:rPr lang="cs-CZ" dirty="0"/>
              <a:t>Pozemek </a:t>
            </a:r>
            <a:r>
              <a:rPr lang="cs-CZ" dirty="0" err="1"/>
              <a:t>parc</a:t>
            </a:r>
            <a:r>
              <a:rPr lang="cs-CZ" dirty="0"/>
              <a:t>. č.:	1600/3			velikost pozemku:	64 m</a:t>
            </a:r>
            <a:r>
              <a:rPr lang="cs-CZ" baseline="30000" dirty="0"/>
              <a:t>2</a:t>
            </a:r>
          </a:p>
          <a:p>
            <a:r>
              <a:rPr lang="cs-CZ" dirty="0"/>
              <a:t>Pozemek </a:t>
            </a:r>
            <a:r>
              <a:rPr lang="cs-CZ" dirty="0" err="1"/>
              <a:t>parc</a:t>
            </a:r>
            <a:r>
              <a:rPr lang="cs-CZ" dirty="0"/>
              <a:t>. č.: 	1782			velikost pozemku: 	45 m</a:t>
            </a:r>
            <a:r>
              <a:rPr lang="cs-CZ" baseline="30000" dirty="0"/>
              <a:t>2</a:t>
            </a:r>
            <a:endParaRPr lang="cs-CZ" dirty="0"/>
          </a:p>
          <a:p>
            <a:r>
              <a:rPr lang="cs-CZ" dirty="0"/>
              <a:t>Katastrální území:	</a:t>
            </a:r>
            <a:r>
              <a:rPr lang="cs-CZ" dirty="0" err="1"/>
              <a:t>Plotiště</a:t>
            </a:r>
            <a:endParaRPr lang="cs-CZ" dirty="0"/>
          </a:p>
          <a:p>
            <a:endParaRPr lang="cs-CZ" dirty="0"/>
          </a:p>
          <a:p>
            <a:r>
              <a:rPr lang="cs-CZ" dirty="0"/>
              <a:t>Vlastník:			IFIS uzavřený investiční fond, a.s.</a:t>
            </a:r>
          </a:p>
          <a:p>
            <a:endParaRPr lang="cs-CZ" b="1" dirty="0"/>
          </a:p>
          <a:p>
            <a:r>
              <a:rPr lang="cs-CZ" b="1" dirty="0"/>
              <a:t>Popis lokality</a:t>
            </a:r>
          </a:p>
          <a:p>
            <a:endParaRPr lang="cs-CZ" b="1" dirty="0"/>
          </a:p>
          <a:p>
            <a:pPr algn="just"/>
            <a:r>
              <a:rPr lang="cs-CZ" dirty="0"/>
              <a:t>Území krajského města Hradec Králové je členěno na dvaceti jedna katastrů. Katastrální území </a:t>
            </a:r>
            <a:r>
              <a:rPr lang="cs-CZ" dirty="0" err="1"/>
              <a:t>Plotiště</a:t>
            </a:r>
            <a:r>
              <a:rPr lang="cs-CZ" dirty="0"/>
              <a:t> nad Labem se rozkládá severozápadně až severně od jádra města. Soubor pozemků se nachází 3 km vzdušnou čarou od centra města. Vzdálenost k hlavnímu nádraží je po silnici 2,3 km. Dálnice D11 končí prozatím 5 km od předmětných pozemků. Její další plánovaná dostavba tuto již tak příznivou dopravní dosažitelnost pozemků ještě více zatraktivní. </a:t>
            </a:r>
          </a:p>
        </p:txBody>
      </p:sp>
      <p:sp>
        <p:nvSpPr>
          <p:cNvPr id="52" name="TextBox 51">
            <a:extLst>
              <a:ext uri="{FF2B5EF4-FFF2-40B4-BE49-F238E27FC236}">
                <a16:creationId xmlns:a16="http://schemas.microsoft.com/office/drawing/2014/main" id="{CE9FF7CD-E108-41B4-B1FB-0BDEC76BEF65}"/>
              </a:ext>
            </a:extLst>
          </p:cNvPr>
          <p:cNvSpPr txBox="1"/>
          <p:nvPr/>
        </p:nvSpPr>
        <p:spPr>
          <a:xfrm>
            <a:off x="8586862" y="1132835"/>
            <a:ext cx="7375308" cy="461665"/>
          </a:xfrm>
          <a:prstGeom prst="rect">
            <a:avLst/>
          </a:prstGeom>
          <a:noFill/>
        </p:spPr>
        <p:txBody>
          <a:bodyPr wrap="square" rtlCol="0">
            <a:spAutoFit/>
          </a:bodyPr>
          <a:lstStyle/>
          <a:p>
            <a:pPr lvl="2">
              <a:tabLst>
                <a:tab pos="36000" algn="r"/>
              </a:tabLst>
            </a:pPr>
            <a:r>
              <a:rPr lang="cs-CZ" sz="2400" b="1" dirty="0"/>
              <a:t>Areál Hradec Králové, </a:t>
            </a:r>
            <a:r>
              <a:rPr lang="cs-CZ" sz="2400" b="1" dirty="0" err="1"/>
              <a:t>k.ú</a:t>
            </a:r>
            <a:r>
              <a:rPr lang="cs-CZ" sz="2400" b="1" dirty="0"/>
              <a:t>. </a:t>
            </a:r>
            <a:r>
              <a:rPr lang="cs-CZ" sz="2400" b="1" dirty="0" err="1"/>
              <a:t>Plotiště</a:t>
            </a:r>
            <a:r>
              <a:rPr lang="cs-CZ" sz="2400" b="1" dirty="0"/>
              <a:t> nad Labem</a:t>
            </a:r>
          </a:p>
        </p:txBody>
      </p:sp>
      <p:sp>
        <p:nvSpPr>
          <p:cNvPr id="73" name="Slide Number Placeholder 72">
            <a:extLst>
              <a:ext uri="{FF2B5EF4-FFF2-40B4-BE49-F238E27FC236}">
                <a16:creationId xmlns:a16="http://schemas.microsoft.com/office/drawing/2014/main" id="{75EDF255-74E9-4734-B34C-0C933ACC828B}"/>
              </a:ext>
            </a:extLst>
          </p:cNvPr>
          <p:cNvSpPr>
            <a:spLocks noGrp="1"/>
          </p:cNvSpPr>
          <p:nvPr>
            <p:ph type="sldNum" sz="quarter" idx="12"/>
          </p:nvPr>
        </p:nvSpPr>
        <p:spPr>
          <a:xfrm>
            <a:off x="12437160" y="9371895"/>
            <a:ext cx="3962281" cy="527403"/>
          </a:xfrm>
        </p:spPr>
        <p:txBody>
          <a:bodyPr/>
          <a:lstStyle/>
          <a:p>
            <a:fld id="{81C0F577-531D-4BD3-A3B5-04C6E50C5BEA}" type="slidenum">
              <a:rPr lang="cs-CZ" smtClean="0"/>
              <a:pPr/>
              <a:t>2</a:t>
            </a:fld>
            <a:endParaRPr lang="cs-CZ" dirty="0"/>
          </a:p>
        </p:txBody>
      </p:sp>
      <p:sp>
        <p:nvSpPr>
          <p:cNvPr id="10" name="Rectangle 22">
            <a:extLst>
              <a:ext uri="{FF2B5EF4-FFF2-40B4-BE49-F238E27FC236}">
                <a16:creationId xmlns:a16="http://schemas.microsoft.com/office/drawing/2014/main" id="{0ADD2F8E-2A3E-40E4-8015-A05EA4DC0C79}"/>
              </a:ext>
            </a:extLst>
          </p:cNvPr>
          <p:cNvSpPr/>
          <p:nvPr/>
        </p:nvSpPr>
        <p:spPr>
          <a:xfrm>
            <a:off x="0" y="0"/>
            <a:ext cx="17629083" cy="609600"/>
          </a:xfrm>
          <a:prstGeom prst="rect">
            <a:avLst/>
          </a:prstGeom>
          <a:solidFill>
            <a:srgbClr val="DFDF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2"/>
            <a:r>
              <a:rPr lang="cs-CZ" sz="1200" b="1" dirty="0">
                <a:solidFill>
                  <a:prstClr val="black"/>
                </a:solidFill>
              </a:rPr>
              <a:t>                       Areál Hradec Králové, </a:t>
            </a:r>
            <a:r>
              <a:rPr lang="cs-CZ" sz="1200" b="1" dirty="0" err="1">
                <a:solidFill>
                  <a:prstClr val="black"/>
                </a:solidFill>
              </a:rPr>
              <a:t>k.ú</a:t>
            </a:r>
            <a:r>
              <a:rPr lang="cs-CZ" sz="1200" b="1" dirty="0">
                <a:solidFill>
                  <a:prstClr val="black"/>
                </a:solidFill>
              </a:rPr>
              <a:t>. </a:t>
            </a:r>
            <a:r>
              <a:rPr lang="cs-CZ" sz="1200" b="1" dirty="0" err="1">
                <a:solidFill>
                  <a:prstClr val="black"/>
                </a:solidFill>
              </a:rPr>
              <a:t>Plotiště</a:t>
            </a:r>
            <a:r>
              <a:rPr lang="cs-CZ" sz="1200" b="1" dirty="0">
                <a:solidFill>
                  <a:prstClr val="black"/>
                </a:solidFill>
              </a:rPr>
              <a:t> nad Labem</a:t>
            </a:r>
          </a:p>
        </p:txBody>
      </p:sp>
      <p:pic>
        <p:nvPicPr>
          <p:cNvPr id="2" name="Obrázek 1">
            <a:extLst>
              <a:ext uri="{FF2B5EF4-FFF2-40B4-BE49-F238E27FC236}">
                <a16:creationId xmlns:a16="http://schemas.microsoft.com/office/drawing/2014/main" id="{9E7731A8-45F2-40E3-A40C-91F3E1936D57}"/>
              </a:ext>
            </a:extLst>
          </p:cNvPr>
          <p:cNvPicPr>
            <a:picLocks noChangeAspect="1"/>
          </p:cNvPicPr>
          <p:nvPr/>
        </p:nvPicPr>
        <p:blipFill rotWithShape="1">
          <a:blip r:embed="rId2" cstate="print"/>
          <a:srcRect l="1969" t="2100" b="14698"/>
          <a:stretch/>
        </p:blipFill>
        <p:spPr>
          <a:xfrm>
            <a:off x="831600" y="1232383"/>
            <a:ext cx="8280000" cy="3294215"/>
          </a:xfrm>
          <a:prstGeom prst="rect">
            <a:avLst/>
          </a:prstGeom>
        </p:spPr>
      </p:pic>
      <p:pic>
        <p:nvPicPr>
          <p:cNvPr id="3" name="Obrázek 2">
            <a:extLst>
              <a:ext uri="{FF2B5EF4-FFF2-40B4-BE49-F238E27FC236}">
                <a16:creationId xmlns:a16="http://schemas.microsoft.com/office/drawing/2014/main" id="{F109F97B-751B-41A7-9BC8-5796FA001C65}"/>
              </a:ext>
            </a:extLst>
          </p:cNvPr>
          <p:cNvPicPr>
            <a:picLocks noChangeAspect="1"/>
          </p:cNvPicPr>
          <p:nvPr/>
        </p:nvPicPr>
        <p:blipFill rotWithShape="1">
          <a:blip r:embed="rId3" cstate="print"/>
          <a:srcRect t="1494" b="11453"/>
          <a:stretch/>
        </p:blipFill>
        <p:spPr>
          <a:xfrm>
            <a:off x="831600" y="4808669"/>
            <a:ext cx="8280000" cy="3658653"/>
          </a:xfrm>
          <a:prstGeom prst="rect">
            <a:avLst/>
          </a:prstGeom>
        </p:spPr>
      </p:pic>
    </p:spTree>
    <p:extLst>
      <p:ext uri="{BB962C8B-B14F-4D97-AF65-F5344CB8AC3E}">
        <p14:creationId xmlns:p14="http://schemas.microsoft.com/office/powerpoint/2010/main" val="48952439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58E3E64-D051-4430-86E9-CE838D548EEC}"/>
              </a:ext>
            </a:extLst>
          </p:cNvPr>
          <p:cNvSpPr txBox="1"/>
          <p:nvPr/>
        </p:nvSpPr>
        <p:spPr>
          <a:xfrm>
            <a:off x="829693" y="1300847"/>
            <a:ext cx="1892249" cy="369332"/>
          </a:xfrm>
          <a:prstGeom prst="rect">
            <a:avLst/>
          </a:prstGeom>
          <a:noFill/>
        </p:spPr>
        <p:txBody>
          <a:bodyPr wrap="none" rtlCol="0">
            <a:spAutoFit/>
          </a:bodyPr>
          <a:lstStyle/>
          <a:p>
            <a:r>
              <a:rPr lang="cs-CZ" b="1" dirty="0"/>
              <a:t>Popis nemovitosti</a:t>
            </a:r>
          </a:p>
        </p:txBody>
      </p:sp>
      <p:sp>
        <p:nvSpPr>
          <p:cNvPr id="22" name="Slide Number Placeholder 21">
            <a:extLst>
              <a:ext uri="{FF2B5EF4-FFF2-40B4-BE49-F238E27FC236}">
                <a16:creationId xmlns:a16="http://schemas.microsoft.com/office/drawing/2014/main" id="{D51A8A3D-53A4-4BA5-BC4B-EADD97607E92}"/>
              </a:ext>
            </a:extLst>
          </p:cNvPr>
          <p:cNvSpPr>
            <a:spLocks noGrp="1"/>
          </p:cNvSpPr>
          <p:nvPr>
            <p:ph type="sldNum" sz="quarter" idx="12"/>
          </p:nvPr>
        </p:nvSpPr>
        <p:spPr>
          <a:xfrm>
            <a:off x="12437160" y="9371895"/>
            <a:ext cx="3962281" cy="527403"/>
          </a:xfrm>
        </p:spPr>
        <p:txBody>
          <a:bodyPr/>
          <a:lstStyle/>
          <a:p>
            <a:fld id="{81C0F577-531D-4BD3-A3B5-04C6E50C5BEA}" type="slidenum">
              <a:rPr lang="cs-CZ" smtClean="0"/>
              <a:pPr/>
              <a:t>3</a:t>
            </a:fld>
            <a:endParaRPr lang="cs-CZ"/>
          </a:p>
        </p:txBody>
      </p:sp>
      <p:sp>
        <p:nvSpPr>
          <p:cNvPr id="29" name="TextBox 28">
            <a:extLst>
              <a:ext uri="{FF2B5EF4-FFF2-40B4-BE49-F238E27FC236}">
                <a16:creationId xmlns:a16="http://schemas.microsoft.com/office/drawing/2014/main" id="{6B2E083E-589F-41EE-8D07-A1D68972FD57}"/>
              </a:ext>
            </a:extLst>
          </p:cNvPr>
          <p:cNvSpPr txBox="1"/>
          <p:nvPr/>
        </p:nvSpPr>
        <p:spPr>
          <a:xfrm>
            <a:off x="829693" y="2361426"/>
            <a:ext cx="15815773" cy="5909310"/>
          </a:xfrm>
          <a:prstGeom prst="rect">
            <a:avLst/>
          </a:prstGeom>
          <a:noFill/>
        </p:spPr>
        <p:txBody>
          <a:bodyPr wrap="square" rtlCol="0">
            <a:spAutoFit/>
          </a:bodyPr>
          <a:lstStyle/>
          <a:p>
            <a:pPr algn="just"/>
            <a:r>
              <a:rPr lang="cs-CZ" dirty="0"/>
              <a:t>Pozemky tvoří ucelenou plochu včetně čtyř staveb, které leží v jižní části většího areálu sloužícího původně ČSAD Hradec Králové. Původní způsob využití areálu zůstal zachován jen v jeho severní části. Celek převážně slouží jako distribuční sklad, v nové hale sídlí specializovaná firma. Vlastník stavby neužívá, objekty i pozemky jsou užívány nájemním způsobem. </a:t>
            </a:r>
          </a:p>
          <a:p>
            <a:pPr algn="just"/>
            <a:r>
              <a:rPr lang="cs-CZ" dirty="0"/>
              <a:t>Území je dopravně obsluhováno všemi druhy motorových vozidel včetně typu TIR - od severu přes parcely jiného vlastníka číslo 1600/1 a 160/11, ke kterým je právo přejezdu a průchodu definováno věcným břemenem zapsaným ve veřejném seznamu ze silnice č. I/35, do areálu není zavedená vlečka. Na předmětných pozemcích je pak dostatek místa k odstavení či parkování vozidel, které zde zajíždějí v hojném počtu a to v souvislosti s činnosti distribučního skladu.  </a:t>
            </a:r>
          </a:p>
          <a:p>
            <a:pPr algn="just"/>
            <a:r>
              <a:rPr lang="cs-CZ" dirty="0"/>
              <a:t> </a:t>
            </a:r>
          </a:p>
          <a:p>
            <a:pPr algn="just"/>
            <a:r>
              <a:rPr lang="cs-CZ" dirty="0"/>
              <a:t>Na pozemcích parcelní číslo st. 739, st. 947 a st. 1054 jsou skladovací haly. Jedná se o distribuční sklady. Hala na pozemku parcelní číslo st. 793/2 je sídlem společnosti, mimo hlavní haly zde v přístavcích najdeme kanceláře a prostory pro přechodné ubytování zaměstnanců.   </a:t>
            </a:r>
          </a:p>
          <a:p>
            <a:pPr algn="just"/>
            <a:r>
              <a:rPr lang="cs-CZ" dirty="0"/>
              <a:t> </a:t>
            </a:r>
          </a:p>
          <a:p>
            <a:pPr algn="just"/>
            <a:r>
              <a:rPr lang="cs-CZ" dirty="0"/>
              <a:t>Pozemky zastavěné halami i nezastavěné parcely jsou užívané v jednotném funkčním celku. Nezastavěné parcely jsou v převládající části zpevněny betonem, dlažebními kostkami či asfaltem, v místě je možnost napojení na všechny inženýrské sítě, plyn je doveden jen do nové haly na parcele číslo st. 793/2.   Celková plocha pozemků je přiměřená, pro daný účel vyhovující, území je rovinné, svažitost do 15%. Okolní zástavbu tvoří v menší míře rezidenční zástavba, haly sousedí se zemědělsky užívaným nezastavěným honem a tak provoz vozidel v areálu rezidenční zástavbu neobtěžuje. </a:t>
            </a:r>
          </a:p>
          <a:p>
            <a:pPr algn="just"/>
            <a:endParaRPr lang="cs-CZ" dirty="0"/>
          </a:p>
          <a:p>
            <a:pPr algn="just"/>
            <a:r>
              <a:rPr lang="cs-CZ" dirty="0"/>
              <a:t>Objekt v užívání dvou nájemců, společnosti </a:t>
            </a:r>
            <a:r>
              <a:rPr lang="cs-CZ" dirty="0" err="1"/>
              <a:t>Raben</a:t>
            </a:r>
            <a:r>
              <a:rPr lang="cs-CZ" dirty="0"/>
              <a:t> </a:t>
            </a:r>
            <a:r>
              <a:rPr lang="cs-CZ" dirty="0" err="1"/>
              <a:t>Logistics</a:t>
            </a:r>
            <a:r>
              <a:rPr lang="cs-CZ" dirty="0"/>
              <a:t> Czech s.r.o., dceřiné společnosti ze skupiny </a:t>
            </a:r>
            <a:r>
              <a:rPr lang="cs-CZ" dirty="0" err="1"/>
              <a:t>Raben</a:t>
            </a:r>
            <a:r>
              <a:rPr lang="cs-CZ" dirty="0"/>
              <a:t> Group, která působí na evropském trhu v deseti zemích více než osmdesát let a nabízí komplexní logistické služby s ročním obratem více než 65 mil. Euro. Druhým nájemcem je spol. SEZAKO Prostějov s.r.o., která patřím k největším firmám, které provádí služby v oblasti čištění a monitorování kanalizace.</a:t>
            </a:r>
          </a:p>
          <a:p>
            <a:pPr algn="just"/>
            <a:endParaRPr lang="cs-CZ" dirty="0"/>
          </a:p>
          <a:p>
            <a:pPr algn="just"/>
            <a:endParaRPr lang="cs-CZ" dirty="0"/>
          </a:p>
          <a:p>
            <a:pPr algn="just"/>
            <a:endParaRPr lang="cs-CZ" b="1" dirty="0"/>
          </a:p>
        </p:txBody>
      </p:sp>
      <p:sp>
        <p:nvSpPr>
          <p:cNvPr id="8" name="Rectangle 22">
            <a:extLst>
              <a:ext uri="{FF2B5EF4-FFF2-40B4-BE49-F238E27FC236}">
                <a16:creationId xmlns:a16="http://schemas.microsoft.com/office/drawing/2014/main" id="{6E593076-12DF-49FA-BC21-30C687DD5F9F}"/>
              </a:ext>
            </a:extLst>
          </p:cNvPr>
          <p:cNvSpPr/>
          <p:nvPr/>
        </p:nvSpPr>
        <p:spPr>
          <a:xfrm>
            <a:off x="0" y="0"/>
            <a:ext cx="17629083" cy="609600"/>
          </a:xfrm>
          <a:prstGeom prst="rect">
            <a:avLst/>
          </a:prstGeom>
          <a:solidFill>
            <a:srgbClr val="DFDF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2"/>
            <a:r>
              <a:rPr lang="cs-CZ" sz="1200" b="1" dirty="0">
                <a:solidFill>
                  <a:prstClr val="black"/>
                </a:solidFill>
              </a:rPr>
              <a:t>                       Areál Hradec Králové, </a:t>
            </a:r>
            <a:r>
              <a:rPr lang="cs-CZ" sz="1200" b="1" dirty="0" err="1">
                <a:solidFill>
                  <a:prstClr val="black"/>
                </a:solidFill>
              </a:rPr>
              <a:t>k.ú</a:t>
            </a:r>
            <a:r>
              <a:rPr lang="cs-CZ" sz="1200" b="1" dirty="0">
                <a:solidFill>
                  <a:prstClr val="black"/>
                </a:solidFill>
              </a:rPr>
              <a:t>. </a:t>
            </a:r>
            <a:r>
              <a:rPr lang="cs-CZ" sz="1200" b="1" dirty="0" err="1">
                <a:solidFill>
                  <a:prstClr val="black"/>
                </a:solidFill>
              </a:rPr>
              <a:t>Plotiště</a:t>
            </a:r>
            <a:r>
              <a:rPr lang="cs-CZ" sz="1200" b="1" dirty="0">
                <a:solidFill>
                  <a:prstClr val="black"/>
                </a:solidFill>
              </a:rPr>
              <a:t> nad Labem</a:t>
            </a:r>
          </a:p>
        </p:txBody>
      </p:sp>
    </p:spTree>
    <p:extLst>
      <p:ext uri="{BB962C8B-B14F-4D97-AF65-F5344CB8AC3E}">
        <p14:creationId xmlns:p14="http://schemas.microsoft.com/office/powerpoint/2010/main" val="54552291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Nadpis 3">
            <a:extLst>
              <a:ext uri="{FF2B5EF4-FFF2-40B4-BE49-F238E27FC236}">
                <a16:creationId xmlns:a16="http://schemas.microsoft.com/office/drawing/2014/main" id="{52421766-30C7-4071-B60B-FFEA68A7D98A}"/>
              </a:ext>
            </a:extLst>
          </p:cNvPr>
          <p:cNvSpPr>
            <a:spLocks noGrp="1"/>
          </p:cNvSpPr>
          <p:nvPr>
            <p:ph type="title"/>
          </p:nvPr>
        </p:nvSpPr>
        <p:spPr>
          <a:xfrm>
            <a:off x="838201" y="957943"/>
            <a:ext cx="15207794" cy="929732"/>
          </a:xfrm>
        </p:spPr>
        <p:txBody>
          <a:bodyPr>
            <a:normAutofit/>
          </a:bodyPr>
          <a:lstStyle/>
          <a:p>
            <a:r>
              <a:rPr lang="cs-CZ" sz="1800" b="1" dirty="0">
                <a:latin typeface="+mn-lt"/>
              </a:rPr>
              <a:t>Technická specifikace hal</a:t>
            </a:r>
          </a:p>
        </p:txBody>
      </p:sp>
      <p:sp>
        <p:nvSpPr>
          <p:cNvPr id="5" name="Zástupný symbol pro obsah 4">
            <a:extLst>
              <a:ext uri="{FF2B5EF4-FFF2-40B4-BE49-F238E27FC236}">
                <a16:creationId xmlns:a16="http://schemas.microsoft.com/office/drawing/2014/main" id="{E489824F-2CEB-485D-B967-56C396F696BB}"/>
              </a:ext>
            </a:extLst>
          </p:cNvPr>
          <p:cNvSpPr>
            <a:spLocks noGrp="1"/>
          </p:cNvSpPr>
          <p:nvPr>
            <p:ph idx="1"/>
          </p:nvPr>
        </p:nvSpPr>
        <p:spPr>
          <a:xfrm>
            <a:off x="838201" y="1981200"/>
            <a:ext cx="15546954" cy="7727598"/>
          </a:xfrm>
        </p:spPr>
        <p:txBody>
          <a:bodyPr>
            <a:normAutofit/>
          </a:bodyPr>
          <a:lstStyle/>
          <a:p>
            <a:pPr marL="0" indent="0" algn="just">
              <a:buNone/>
            </a:pPr>
            <a:r>
              <a:rPr lang="cs-CZ" sz="1800" dirty="0"/>
              <a:t>Stavba pro dopravu bez č.p./</a:t>
            </a:r>
            <a:r>
              <a:rPr lang="cs-CZ" sz="1800" dirty="0" err="1"/>
              <a:t>č.e</a:t>
            </a:r>
            <a:r>
              <a:rPr lang="cs-CZ" sz="1800" dirty="0"/>
              <a:t>. na pozemku parcelní číslo st. 739 v katastrálním území </a:t>
            </a:r>
            <a:r>
              <a:rPr lang="cs-CZ" sz="1800" dirty="0" err="1"/>
              <a:t>Plotiště</a:t>
            </a:r>
            <a:r>
              <a:rPr lang="cs-CZ" sz="1800" dirty="0"/>
              <a:t> nad Labem. Největší objekt v posuzovaném souboru užívaný cca od roku 1962, sestávající se ze dvoulodní haly, severní hala je kratší. Nosný systém obou lodí je ocelový. Sloupy vynášejí ocelové příhradové vazníky, větší hala je opláštěná trapézovým plechem VSŽ, který tvoří i krytinu hal. Svislé stěny i podhledy zatepleny případně dozděny, podhledy tvořené šablonami rovné. Ocelové sloupy jsou vetknuty do masívních betonových základových pásů, které tvoří zezadu podezdívku, zepředu rampy s jednotlivými vykládacími stanovišti s kovovými nákladovými výškově nastavitelnými deskami. Klempířské konstrukce z pozinkovaného plechu, žlaby a svody, okna ocelová, případně typu Luxfer. Vrata na elektrický pohon, rolovací a to v obou lodích. V místnostech převládají dlažby, v halách speciální povrchy s vysokou únosností pro pojezd elektrických vozíků. Převládající plocha hal slouží ke skladování a manipulaci. Ve východní části větší lodi kancelář dispečera, denní místnost zaměstnanců s kuchyňkou linkou, elektrický bojler na ohřev TUV, šatny a sociální zázemí. Tato část haly je vytápěná a to elektrickými lokálními topidly. Objekt je zásobován pitnou vodou z veřejného řádu, napojen na kanalizaci a síť elektrické energie 230/400 V. </a:t>
            </a:r>
          </a:p>
          <a:p>
            <a:pPr marL="0" indent="0" algn="just">
              <a:lnSpc>
                <a:spcPct val="100000"/>
              </a:lnSpc>
              <a:buNone/>
            </a:pPr>
            <a:r>
              <a:rPr lang="cs-CZ" sz="1800" dirty="0"/>
              <a:t>Hala s odhadovaným stářím 55 roků je ve stavu, který odpovídá stáří, je zde průběžně prováděná údržba objektu. Elektricky ovládaná vrata jsou nová, vybavení zázemí pro zaměstnance není starší 15 let. Stavbu lze ke svému účelu užívat bez závad.  </a:t>
            </a:r>
          </a:p>
          <a:p>
            <a:pPr marL="0" indent="0">
              <a:buNone/>
            </a:pPr>
            <a:r>
              <a:rPr lang="cs-CZ" sz="1800" dirty="0"/>
              <a:t>Celková podlahová plocha: 1.432,90 m2</a:t>
            </a:r>
          </a:p>
          <a:p>
            <a:pPr marL="0" indent="0">
              <a:buNone/>
            </a:pPr>
            <a:r>
              <a:rPr lang="cs-CZ" sz="1800" dirty="0"/>
              <a:t>Celkem ploch komunikačních: 20,10 m2</a:t>
            </a:r>
          </a:p>
          <a:p>
            <a:pPr marL="0" indent="0">
              <a:buNone/>
            </a:pPr>
            <a:r>
              <a:rPr lang="cs-CZ" sz="1800" dirty="0"/>
              <a:t>Celkem ploch sociálního zázemí: 51,80 m2</a:t>
            </a:r>
          </a:p>
          <a:p>
            <a:pPr marL="0" indent="0">
              <a:buNone/>
            </a:pPr>
            <a:r>
              <a:rPr lang="cs-CZ" sz="1800" dirty="0"/>
              <a:t>Celkem ploch skladovacích: 1.302,30 m2</a:t>
            </a:r>
          </a:p>
          <a:p>
            <a:pPr marL="0" indent="0">
              <a:buNone/>
            </a:pPr>
            <a:r>
              <a:rPr lang="cs-CZ" sz="1800" dirty="0"/>
              <a:t>Celkem ploch administrativních: 58,70 m2</a:t>
            </a:r>
          </a:p>
          <a:p>
            <a:pPr marL="0" indent="0">
              <a:buNone/>
            </a:pPr>
            <a:endParaRPr lang="cs-CZ" sz="1800" dirty="0"/>
          </a:p>
          <a:p>
            <a:pPr marL="0" indent="0">
              <a:buNone/>
            </a:pPr>
            <a:endParaRPr lang="cs-CZ" sz="1800" dirty="0"/>
          </a:p>
          <a:p>
            <a:pPr marL="0" indent="0">
              <a:buNone/>
            </a:pPr>
            <a:endParaRPr lang="cs-CZ" sz="1800" dirty="0"/>
          </a:p>
          <a:p>
            <a:pPr marL="0" indent="0">
              <a:buNone/>
            </a:pPr>
            <a:endParaRPr lang="cs-CZ" sz="1800" dirty="0"/>
          </a:p>
          <a:p>
            <a:pPr marL="0" indent="0">
              <a:buNone/>
            </a:pPr>
            <a:r>
              <a:rPr lang="cs-CZ" sz="1100" i="1" dirty="0">
                <a:latin typeface="Garamond" panose="02020404030301010803" pitchFamily="18" charset="0"/>
              </a:rPr>
              <a:t>Pohled na jižní loď haly od jihu, hala sousedí se zemědělskými plochami		                               			               Delší loď haly na pozemku parcelní číslo st. 739</a:t>
            </a:r>
          </a:p>
        </p:txBody>
      </p:sp>
      <p:sp>
        <p:nvSpPr>
          <p:cNvPr id="3" name="Zástupný symbol pro číslo snímku 2">
            <a:extLst>
              <a:ext uri="{FF2B5EF4-FFF2-40B4-BE49-F238E27FC236}">
                <a16:creationId xmlns:a16="http://schemas.microsoft.com/office/drawing/2014/main" id="{0438427C-0BE7-4ED9-A4E0-CDBD7A240221}"/>
              </a:ext>
            </a:extLst>
          </p:cNvPr>
          <p:cNvSpPr>
            <a:spLocks noGrp="1"/>
          </p:cNvSpPr>
          <p:nvPr>
            <p:ph type="sldNum" sz="quarter" idx="12"/>
          </p:nvPr>
        </p:nvSpPr>
        <p:spPr/>
        <p:txBody>
          <a:bodyPr/>
          <a:lstStyle/>
          <a:p>
            <a:fld id="{81C0F577-531D-4BD3-A3B5-04C6E50C5BEA}" type="slidenum">
              <a:rPr lang="cs-CZ" smtClean="0"/>
              <a:pPr/>
              <a:t>4</a:t>
            </a:fld>
            <a:endParaRPr lang="cs-CZ"/>
          </a:p>
        </p:txBody>
      </p:sp>
      <p:sp>
        <p:nvSpPr>
          <p:cNvPr id="6" name="Rectangle 22">
            <a:extLst>
              <a:ext uri="{FF2B5EF4-FFF2-40B4-BE49-F238E27FC236}">
                <a16:creationId xmlns:a16="http://schemas.microsoft.com/office/drawing/2014/main" id="{ED4B5526-F72F-431C-8E9F-C36D2306311C}"/>
              </a:ext>
            </a:extLst>
          </p:cNvPr>
          <p:cNvSpPr/>
          <p:nvPr/>
        </p:nvSpPr>
        <p:spPr>
          <a:xfrm>
            <a:off x="0" y="0"/>
            <a:ext cx="17629083" cy="609600"/>
          </a:xfrm>
          <a:prstGeom prst="rect">
            <a:avLst/>
          </a:prstGeom>
          <a:solidFill>
            <a:srgbClr val="DFDF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2"/>
            <a:r>
              <a:rPr lang="cs-CZ" sz="1200" b="1" dirty="0">
                <a:solidFill>
                  <a:prstClr val="black"/>
                </a:solidFill>
              </a:rPr>
              <a:t>                       Areál Hradec Králové, </a:t>
            </a:r>
            <a:r>
              <a:rPr lang="cs-CZ" sz="1200" b="1" dirty="0" err="1">
                <a:solidFill>
                  <a:prstClr val="black"/>
                </a:solidFill>
              </a:rPr>
              <a:t>k.ú</a:t>
            </a:r>
            <a:r>
              <a:rPr lang="cs-CZ" sz="1200" b="1" dirty="0">
                <a:solidFill>
                  <a:prstClr val="black"/>
                </a:solidFill>
              </a:rPr>
              <a:t>. </a:t>
            </a:r>
            <a:r>
              <a:rPr lang="cs-CZ" sz="1200" b="1" dirty="0" err="1">
                <a:solidFill>
                  <a:prstClr val="black"/>
                </a:solidFill>
              </a:rPr>
              <a:t>Plotiště</a:t>
            </a:r>
            <a:r>
              <a:rPr lang="cs-CZ" sz="1200" b="1" dirty="0">
                <a:solidFill>
                  <a:prstClr val="black"/>
                </a:solidFill>
              </a:rPr>
              <a:t> nad Labem</a:t>
            </a:r>
          </a:p>
        </p:txBody>
      </p:sp>
      <p:pic>
        <p:nvPicPr>
          <p:cNvPr id="11" name="Obrázek 10">
            <a:extLst>
              <a:ext uri="{FF2B5EF4-FFF2-40B4-BE49-F238E27FC236}">
                <a16:creationId xmlns:a16="http://schemas.microsoft.com/office/drawing/2014/main" id="{6EE9F8D7-CA37-4A0B-8E78-F55014264151}"/>
              </a:ext>
            </a:extLst>
          </p:cNvPr>
          <p:cNvPicPr>
            <a:picLocks noChangeAspect="1"/>
          </p:cNvPicPr>
          <p:nvPr/>
        </p:nvPicPr>
        <p:blipFill>
          <a:blip r:embed="rId3" cstate="print"/>
          <a:stretch>
            <a:fillRect/>
          </a:stretch>
        </p:blipFill>
        <p:spPr>
          <a:xfrm>
            <a:off x="10657490" y="5039290"/>
            <a:ext cx="5656408" cy="2085975"/>
          </a:xfrm>
          <a:prstGeom prst="rect">
            <a:avLst/>
          </a:prstGeom>
        </p:spPr>
      </p:pic>
      <p:pic>
        <p:nvPicPr>
          <p:cNvPr id="9" name="Obrázek 8">
            <a:extLst>
              <a:ext uri="{FF2B5EF4-FFF2-40B4-BE49-F238E27FC236}">
                <a16:creationId xmlns:a16="http://schemas.microsoft.com/office/drawing/2014/main" id="{BB6A04F0-0AF0-4C7D-A9CE-E8186C359FB1}"/>
              </a:ext>
            </a:extLst>
          </p:cNvPr>
          <p:cNvPicPr>
            <a:picLocks noChangeAspect="1"/>
          </p:cNvPicPr>
          <p:nvPr/>
        </p:nvPicPr>
        <p:blipFill>
          <a:blip r:embed="rId4" cstate="print">
            <a:extLst>
              <a:ext uri="{BEBA8EAE-BF5A-486C-A8C5-ECC9F3942E4B}">
                <a14:imgProps xmlns:a14="http://schemas.microsoft.com/office/drawing/2010/main">
                  <a14:imgLayer r:embed="rId5">
                    <a14:imgEffect>
                      <a14:brightnessContrast bright="20000"/>
                    </a14:imgEffect>
                  </a14:imgLayer>
                </a14:imgProps>
              </a:ext>
              <a:ext uri="{28A0092B-C50C-407E-A947-70E740481C1C}">
                <a14:useLocalDpi xmlns:a14="http://schemas.microsoft.com/office/drawing/2010/main"/>
              </a:ext>
            </a:extLst>
          </a:blip>
          <a:srcRect/>
          <a:stretch>
            <a:fillRect/>
          </a:stretch>
        </p:blipFill>
        <p:spPr bwMode="auto">
          <a:xfrm>
            <a:off x="940019" y="7296567"/>
            <a:ext cx="5193250" cy="1620000"/>
          </a:xfrm>
          <a:prstGeom prst="rect">
            <a:avLst/>
          </a:prstGeom>
          <a:noFill/>
          <a:ln>
            <a:noFill/>
          </a:ln>
        </p:spPr>
      </p:pic>
      <p:pic>
        <p:nvPicPr>
          <p:cNvPr id="10" name="Obrázek 9">
            <a:extLst>
              <a:ext uri="{FF2B5EF4-FFF2-40B4-BE49-F238E27FC236}">
                <a16:creationId xmlns:a16="http://schemas.microsoft.com/office/drawing/2014/main" id="{B90137F1-BFFC-401C-A874-1298FD8199C6}"/>
              </a:ext>
            </a:extLst>
          </p:cNvPr>
          <p:cNvPicPr>
            <a:picLocks noChangeAspect="1"/>
          </p:cNvPicPr>
          <p:nvPr/>
        </p:nvPicPr>
        <p:blipFill>
          <a:blip r:embed="rId6" cstate="screen">
            <a:extLst>
              <a:ext uri="{28A0092B-C50C-407E-A947-70E740481C1C}">
                <a14:useLocalDpi xmlns:a14="http://schemas.microsoft.com/office/drawing/2010/main"/>
              </a:ext>
            </a:extLst>
          </a:blip>
          <a:srcRect t="8496" b="6372"/>
          <a:stretch>
            <a:fillRect/>
          </a:stretch>
        </p:blipFill>
        <p:spPr bwMode="auto">
          <a:xfrm>
            <a:off x="10674380" y="7199852"/>
            <a:ext cx="5627455" cy="1716201"/>
          </a:xfrm>
          <a:prstGeom prst="rect">
            <a:avLst/>
          </a:prstGeom>
          <a:noFill/>
          <a:ln>
            <a:noFill/>
          </a:ln>
        </p:spPr>
      </p:pic>
    </p:spTree>
    <p:extLst>
      <p:ext uri="{BB962C8B-B14F-4D97-AF65-F5344CB8AC3E}">
        <p14:creationId xmlns:p14="http://schemas.microsoft.com/office/powerpoint/2010/main" val="253847386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F0B648A0-6817-4E70-BB3B-F360A9B97591}"/>
              </a:ext>
            </a:extLst>
          </p:cNvPr>
          <p:cNvSpPr>
            <a:spLocks noGrp="1"/>
          </p:cNvSpPr>
          <p:nvPr>
            <p:ph type="title"/>
          </p:nvPr>
        </p:nvSpPr>
        <p:spPr>
          <a:xfrm>
            <a:off x="849085" y="863727"/>
            <a:ext cx="15539470" cy="531460"/>
          </a:xfrm>
        </p:spPr>
        <p:txBody>
          <a:bodyPr>
            <a:normAutofit/>
          </a:bodyPr>
          <a:lstStyle/>
          <a:p>
            <a:r>
              <a:rPr lang="cs-CZ" sz="1800" b="1" dirty="0">
                <a:latin typeface="+mn-lt"/>
              </a:rPr>
              <a:t>Technická specifikace hal</a:t>
            </a:r>
          </a:p>
        </p:txBody>
      </p:sp>
      <p:sp>
        <p:nvSpPr>
          <p:cNvPr id="3" name="Zástupný symbol pro obsah 2">
            <a:extLst>
              <a:ext uri="{FF2B5EF4-FFF2-40B4-BE49-F238E27FC236}">
                <a16:creationId xmlns:a16="http://schemas.microsoft.com/office/drawing/2014/main" id="{C71DE3A8-8F7B-4CEF-A068-D083F8FE57E1}"/>
              </a:ext>
            </a:extLst>
          </p:cNvPr>
          <p:cNvSpPr>
            <a:spLocks noGrp="1"/>
          </p:cNvSpPr>
          <p:nvPr>
            <p:ph idx="1"/>
          </p:nvPr>
        </p:nvSpPr>
        <p:spPr>
          <a:xfrm>
            <a:off x="849085" y="1533687"/>
            <a:ext cx="15188744" cy="7534113"/>
          </a:xfrm>
        </p:spPr>
        <p:txBody>
          <a:bodyPr>
            <a:normAutofit/>
          </a:bodyPr>
          <a:lstStyle/>
          <a:p>
            <a:pPr marL="0" indent="0" algn="just">
              <a:buNone/>
            </a:pPr>
            <a:r>
              <a:rPr lang="cs-CZ" sz="1800" dirty="0"/>
              <a:t>Stavba pro dopravu bez č.p./</a:t>
            </a:r>
            <a:r>
              <a:rPr lang="cs-CZ" sz="1800" dirty="0" err="1"/>
              <a:t>č.e</a:t>
            </a:r>
            <a:r>
              <a:rPr lang="cs-CZ" sz="1800" dirty="0"/>
              <a:t>. na pozemku parcelní číslo st. 793/2  – zastavěná plocha a nádvoří. Objekt je užíván deset let, hlavní hala je doplněná přístavky, ve kterých  jsou kanceláře, dílny a sklady, ale i prostory pro zaměstnance – šatny, denní místnost, sociální zázemí i ubytovnu. Objekt je zděný, střechu haly vynášejí příhradové nosníky, výplně otvorů plastové, vrata s elektrickým pohonem, klempířské konstrukce kompletní, omítky vnitřní štukové, obklady v nadstandardním rozsahu především v sociálním zázemí, fasáda - omítka strukturovaná, na štítu probarvená.  Povrchy podlah dlažby, PVC, zátěžové koberce. V hlavní hale, kde probíhá oprava speciální techniky, je i montážní jáma.   Objekt je napojen na všechny inženýrské sítě, vytápění ústřední, plynové. Prvky PSV objektu lze definovat jako nadstandardní.  </a:t>
            </a:r>
          </a:p>
          <a:p>
            <a:pPr marL="0" indent="0" algn="just">
              <a:buNone/>
            </a:pPr>
            <a:r>
              <a:rPr lang="pt-BR" sz="1800" dirty="0"/>
              <a:t>Jedná se o novostavbu ve velmi dobrém stavu. </a:t>
            </a:r>
            <a:endParaRPr lang="cs-CZ" sz="1800" dirty="0"/>
          </a:p>
          <a:p>
            <a:pPr marL="0" indent="0" algn="just">
              <a:lnSpc>
                <a:spcPct val="115000"/>
              </a:lnSpc>
              <a:spcAft>
                <a:spcPts val="0"/>
              </a:spcAft>
              <a:buNone/>
            </a:pPr>
            <a:r>
              <a:rPr lang="cs-CZ" sz="1800" dirty="0">
                <a:ea typeface="Calibri" panose="020F0502020204030204" pitchFamily="34" charset="0"/>
                <a:cs typeface="Times New Roman" panose="02020603050405020304" pitchFamily="18" charset="0"/>
              </a:rPr>
              <a:t>Celková podlahová plocha: 333,20 m</a:t>
            </a:r>
            <a:r>
              <a:rPr lang="cs-CZ" sz="1800" baseline="30000" dirty="0">
                <a:ea typeface="Calibri" panose="020F0502020204030204" pitchFamily="34" charset="0"/>
                <a:cs typeface="Times New Roman" panose="02020603050405020304" pitchFamily="18" charset="0"/>
              </a:rPr>
              <a:t>2</a:t>
            </a:r>
            <a:endParaRPr lang="cs-CZ" sz="1800" dirty="0">
              <a:ea typeface="Calibri" panose="020F0502020204030204" pitchFamily="34" charset="0"/>
              <a:cs typeface="Times New Roman" panose="02020603050405020304" pitchFamily="18" charset="0"/>
            </a:endParaRPr>
          </a:p>
          <a:p>
            <a:pPr marL="0" indent="0" algn="just">
              <a:lnSpc>
                <a:spcPct val="115000"/>
              </a:lnSpc>
              <a:spcAft>
                <a:spcPts val="0"/>
              </a:spcAft>
              <a:buNone/>
            </a:pPr>
            <a:r>
              <a:rPr lang="cs-CZ" sz="1800" dirty="0">
                <a:ea typeface="Calibri" panose="020F0502020204030204" pitchFamily="34" charset="0"/>
                <a:cs typeface="Times New Roman" panose="02020603050405020304" pitchFamily="18" charset="0"/>
              </a:rPr>
              <a:t>Celkem ploch komunikačních: 14,10 m</a:t>
            </a:r>
            <a:r>
              <a:rPr lang="cs-CZ" sz="1800" baseline="30000" dirty="0">
                <a:ea typeface="Calibri" panose="020F0502020204030204" pitchFamily="34" charset="0"/>
                <a:cs typeface="Times New Roman" panose="02020603050405020304" pitchFamily="18" charset="0"/>
              </a:rPr>
              <a:t>2</a:t>
            </a:r>
            <a:endParaRPr lang="cs-CZ" sz="1800" dirty="0">
              <a:ea typeface="Calibri" panose="020F0502020204030204" pitchFamily="34" charset="0"/>
              <a:cs typeface="Times New Roman" panose="02020603050405020304" pitchFamily="18" charset="0"/>
            </a:endParaRPr>
          </a:p>
          <a:p>
            <a:pPr marL="0" indent="0" algn="just">
              <a:lnSpc>
                <a:spcPct val="115000"/>
              </a:lnSpc>
              <a:spcAft>
                <a:spcPts val="0"/>
              </a:spcAft>
              <a:buNone/>
            </a:pPr>
            <a:r>
              <a:rPr lang="cs-CZ" sz="1800" dirty="0">
                <a:ea typeface="Calibri" panose="020F0502020204030204" pitchFamily="34" charset="0"/>
                <a:cs typeface="Times New Roman" panose="02020603050405020304" pitchFamily="18" charset="0"/>
              </a:rPr>
              <a:t>Celkem ploch sociálního zázemí: 40,40 m</a:t>
            </a:r>
            <a:r>
              <a:rPr lang="cs-CZ" sz="1800" baseline="30000" dirty="0">
                <a:ea typeface="Calibri" panose="020F0502020204030204" pitchFamily="34" charset="0"/>
                <a:cs typeface="Times New Roman" panose="02020603050405020304" pitchFamily="18" charset="0"/>
              </a:rPr>
              <a:t>2</a:t>
            </a:r>
            <a:endParaRPr lang="cs-CZ" sz="1800" dirty="0">
              <a:ea typeface="Calibri" panose="020F0502020204030204" pitchFamily="34" charset="0"/>
              <a:cs typeface="Times New Roman" panose="02020603050405020304" pitchFamily="18" charset="0"/>
            </a:endParaRPr>
          </a:p>
          <a:p>
            <a:pPr marL="0" indent="0" algn="just">
              <a:lnSpc>
                <a:spcPct val="115000"/>
              </a:lnSpc>
              <a:spcAft>
                <a:spcPts val="0"/>
              </a:spcAft>
              <a:buNone/>
            </a:pPr>
            <a:r>
              <a:rPr lang="cs-CZ" sz="1800" dirty="0">
                <a:ea typeface="Calibri" panose="020F0502020204030204" pitchFamily="34" charset="0"/>
                <a:cs typeface="Times New Roman" panose="02020603050405020304" pitchFamily="18" charset="0"/>
              </a:rPr>
              <a:t>Celkem ploch užitné: 278,70 m</a:t>
            </a:r>
            <a:r>
              <a:rPr lang="cs-CZ" sz="1800" baseline="30000" dirty="0">
                <a:ea typeface="Calibri" panose="020F0502020204030204" pitchFamily="34" charset="0"/>
                <a:cs typeface="Times New Roman" panose="02020603050405020304" pitchFamily="18" charset="0"/>
              </a:rPr>
              <a:t>2</a:t>
            </a:r>
            <a:endParaRPr lang="cs-CZ" sz="1800" dirty="0">
              <a:ea typeface="Calibri" panose="020F0502020204030204" pitchFamily="34" charset="0"/>
              <a:cs typeface="Times New Roman" panose="02020603050405020304" pitchFamily="18" charset="0"/>
            </a:endParaRPr>
          </a:p>
        </p:txBody>
      </p:sp>
      <p:sp>
        <p:nvSpPr>
          <p:cNvPr id="5" name="Zástupný symbol pro číslo snímku 4">
            <a:extLst>
              <a:ext uri="{FF2B5EF4-FFF2-40B4-BE49-F238E27FC236}">
                <a16:creationId xmlns:a16="http://schemas.microsoft.com/office/drawing/2014/main" id="{63D73238-ADD6-43FE-B8AB-42ABFCB95D02}"/>
              </a:ext>
            </a:extLst>
          </p:cNvPr>
          <p:cNvSpPr>
            <a:spLocks noGrp="1"/>
          </p:cNvSpPr>
          <p:nvPr>
            <p:ph type="sldNum" sz="quarter" idx="12"/>
          </p:nvPr>
        </p:nvSpPr>
        <p:spPr/>
        <p:txBody>
          <a:bodyPr/>
          <a:lstStyle/>
          <a:p>
            <a:fld id="{81C0F577-531D-4BD3-A3B5-04C6E50C5BEA}" type="slidenum">
              <a:rPr lang="cs-CZ" smtClean="0"/>
              <a:pPr/>
              <a:t>5</a:t>
            </a:fld>
            <a:endParaRPr lang="cs-CZ"/>
          </a:p>
        </p:txBody>
      </p:sp>
      <p:sp>
        <p:nvSpPr>
          <p:cNvPr id="6" name="Rectangle 22">
            <a:extLst>
              <a:ext uri="{FF2B5EF4-FFF2-40B4-BE49-F238E27FC236}">
                <a16:creationId xmlns:a16="http://schemas.microsoft.com/office/drawing/2014/main" id="{7587FEC6-DD15-409E-BB26-FC0F2BF98016}"/>
              </a:ext>
            </a:extLst>
          </p:cNvPr>
          <p:cNvSpPr/>
          <p:nvPr/>
        </p:nvSpPr>
        <p:spPr>
          <a:xfrm>
            <a:off x="0" y="0"/>
            <a:ext cx="17629083" cy="609600"/>
          </a:xfrm>
          <a:prstGeom prst="rect">
            <a:avLst/>
          </a:prstGeom>
          <a:solidFill>
            <a:srgbClr val="DFDF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2"/>
            <a:r>
              <a:rPr lang="cs-CZ" sz="1200" b="1" dirty="0">
                <a:solidFill>
                  <a:prstClr val="black"/>
                </a:solidFill>
              </a:rPr>
              <a:t>                       Areál Hradec Králové, </a:t>
            </a:r>
            <a:r>
              <a:rPr lang="cs-CZ" sz="1200" b="1" dirty="0" err="1">
                <a:solidFill>
                  <a:prstClr val="black"/>
                </a:solidFill>
              </a:rPr>
              <a:t>k.ú</a:t>
            </a:r>
            <a:r>
              <a:rPr lang="cs-CZ" sz="1200" b="1" dirty="0">
                <a:solidFill>
                  <a:prstClr val="black"/>
                </a:solidFill>
              </a:rPr>
              <a:t>. </a:t>
            </a:r>
            <a:r>
              <a:rPr lang="cs-CZ" sz="1200" b="1" dirty="0" err="1">
                <a:solidFill>
                  <a:prstClr val="black"/>
                </a:solidFill>
              </a:rPr>
              <a:t>Plotiště</a:t>
            </a:r>
            <a:r>
              <a:rPr lang="cs-CZ" sz="1200" b="1" dirty="0">
                <a:solidFill>
                  <a:prstClr val="black"/>
                </a:solidFill>
              </a:rPr>
              <a:t> nad Labem</a:t>
            </a:r>
          </a:p>
        </p:txBody>
      </p:sp>
      <p:pic>
        <p:nvPicPr>
          <p:cNvPr id="7" name="Obrázek 6">
            <a:extLst>
              <a:ext uri="{FF2B5EF4-FFF2-40B4-BE49-F238E27FC236}">
                <a16:creationId xmlns:a16="http://schemas.microsoft.com/office/drawing/2014/main" id="{5E56C328-51C0-41BC-81E1-F818FE7BC317}"/>
              </a:ext>
            </a:extLst>
          </p:cNvPr>
          <p:cNvPicPr>
            <a:picLocks noChangeAspect="1"/>
          </p:cNvPicPr>
          <p:nvPr/>
        </p:nvPicPr>
        <p:blipFill>
          <a:blip r:embed="rId2" cstate="print"/>
          <a:stretch>
            <a:fillRect/>
          </a:stretch>
        </p:blipFill>
        <p:spPr>
          <a:xfrm>
            <a:off x="9730744" y="3199985"/>
            <a:ext cx="6254998" cy="2104084"/>
          </a:xfrm>
          <a:prstGeom prst="rect">
            <a:avLst/>
          </a:prstGeom>
        </p:spPr>
      </p:pic>
      <p:pic>
        <p:nvPicPr>
          <p:cNvPr id="8" name="Obrázek 7">
            <a:extLst>
              <a:ext uri="{FF2B5EF4-FFF2-40B4-BE49-F238E27FC236}">
                <a16:creationId xmlns:a16="http://schemas.microsoft.com/office/drawing/2014/main" id="{FF1B1793-6FCB-40EB-BC90-04530E1F73F8}"/>
              </a:ext>
            </a:extLst>
          </p:cNvPr>
          <p:cNvPicPr/>
          <p:nvPr/>
        </p:nvPicPr>
        <p:blipFill>
          <a:blip r:embed="rId3" cstate="screen">
            <a:extLst>
              <a:ext uri="{28A0092B-C50C-407E-A947-70E740481C1C}">
                <a14:useLocalDpi xmlns:a14="http://schemas.microsoft.com/office/drawing/2010/main"/>
              </a:ext>
            </a:extLst>
          </a:blip>
          <a:srcRect/>
          <a:stretch>
            <a:fillRect/>
          </a:stretch>
        </p:blipFill>
        <p:spPr bwMode="auto">
          <a:xfrm>
            <a:off x="959447" y="5708925"/>
            <a:ext cx="5050384" cy="2606041"/>
          </a:xfrm>
          <a:prstGeom prst="rect">
            <a:avLst/>
          </a:prstGeom>
          <a:noFill/>
          <a:ln>
            <a:noFill/>
          </a:ln>
        </p:spPr>
      </p:pic>
      <p:pic>
        <p:nvPicPr>
          <p:cNvPr id="9" name="Obrázek 8">
            <a:extLst>
              <a:ext uri="{FF2B5EF4-FFF2-40B4-BE49-F238E27FC236}">
                <a16:creationId xmlns:a16="http://schemas.microsoft.com/office/drawing/2014/main" id="{46C71D55-C043-4772-9515-A13C864A1791}"/>
              </a:ext>
            </a:extLst>
          </p:cNvPr>
          <p:cNvPicPr/>
          <p:nvPr/>
        </p:nvPicPr>
        <p:blipFill>
          <a:blip r:embed="rId4" cstate="print">
            <a:extLst>
              <a:ext uri="{28A0092B-C50C-407E-A947-70E740481C1C}">
                <a14:useLocalDpi xmlns:a14="http://schemas.microsoft.com/office/drawing/2010/main"/>
              </a:ext>
            </a:extLst>
          </a:blip>
          <a:srcRect r="8009"/>
          <a:stretch>
            <a:fillRect/>
          </a:stretch>
        </p:blipFill>
        <p:spPr bwMode="auto">
          <a:xfrm>
            <a:off x="9730760" y="5700418"/>
            <a:ext cx="6240213" cy="2606040"/>
          </a:xfrm>
          <a:prstGeom prst="rect">
            <a:avLst/>
          </a:prstGeom>
          <a:noFill/>
          <a:ln>
            <a:noFill/>
          </a:ln>
        </p:spPr>
      </p:pic>
      <p:sp>
        <p:nvSpPr>
          <p:cNvPr id="11" name="Obdélník 10">
            <a:extLst>
              <a:ext uri="{FF2B5EF4-FFF2-40B4-BE49-F238E27FC236}">
                <a16:creationId xmlns:a16="http://schemas.microsoft.com/office/drawing/2014/main" id="{A3E9D6B9-A040-415F-8EF3-61E5314F9A54}"/>
              </a:ext>
            </a:extLst>
          </p:cNvPr>
          <p:cNvSpPr/>
          <p:nvPr/>
        </p:nvSpPr>
        <p:spPr>
          <a:xfrm>
            <a:off x="880617" y="8299200"/>
            <a:ext cx="1709122" cy="276999"/>
          </a:xfrm>
          <a:prstGeom prst="rect">
            <a:avLst/>
          </a:prstGeom>
        </p:spPr>
        <p:txBody>
          <a:bodyPr wrap="none">
            <a:spAutoFit/>
          </a:bodyPr>
          <a:lstStyle/>
          <a:p>
            <a:r>
              <a:rPr lang="cs-CZ" sz="1100" i="1" dirty="0">
                <a:latin typeface="Garamond" panose="02020404030301010803" pitchFamily="18" charset="0"/>
                <a:ea typeface="Calibri" panose="020F0502020204030204" pitchFamily="34" charset="0"/>
                <a:cs typeface="Arial" panose="020B0604020202020204" pitchFamily="34" charset="0"/>
              </a:rPr>
              <a:t>Západní štít a jižní </a:t>
            </a:r>
            <a:r>
              <a:rPr lang="cs-CZ" sz="1200" i="1" dirty="0">
                <a:latin typeface="Garamond" panose="02020404030301010803" pitchFamily="18" charset="0"/>
                <a:ea typeface="Calibri" panose="020F0502020204030204" pitchFamily="34" charset="0"/>
                <a:cs typeface="Arial" panose="020B0604020202020204" pitchFamily="34" charset="0"/>
              </a:rPr>
              <a:t>průčelí</a:t>
            </a:r>
            <a:r>
              <a:rPr lang="cs-CZ" sz="1100" i="1" dirty="0">
                <a:latin typeface="Garamond" panose="02020404030301010803" pitchFamily="18" charset="0"/>
                <a:ea typeface="Calibri" panose="020F0502020204030204" pitchFamily="34" charset="0"/>
                <a:cs typeface="Arial" panose="020B0604020202020204" pitchFamily="34" charset="0"/>
              </a:rPr>
              <a:t> haly</a:t>
            </a:r>
            <a:endParaRPr lang="cs-CZ" dirty="0"/>
          </a:p>
        </p:txBody>
      </p:sp>
      <p:sp>
        <p:nvSpPr>
          <p:cNvPr id="12" name="Obdélník 11">
            <a:extLst>
              <a:ext uri="{FF2B5EF4-FFF2-40B4-BE49-F238E27FC236}">
                <a16:creationId xmlns:a16="http://schemas.microsoft.com/office/drawing/2014/main" id="{DBDFE579-84EA-4B4D-8C3D-4994E438E8CB}"/>
              </a:ext>
            </a:extLst>
          </p:cNvPr>
          <p:cNvSpPr/>
          <p:nvPr/>
        </p:nvSpPr>
        <p:spPr>
          <a:xfrm>
            <a:off x="9651915" y="8272428"/>
            <a:ext cx="2188420" cy="276999"/>
          </a:xfrm>
          <a:prstGeom prst="rect">
            <a:avLst/>
          </a:prstGeom>
        </p:spPr>
        <p:txBody>
          <a:bodyPr wrap="square">
            <a:spAutoFit/>
          </a:bodyPr>
          <a:lstStyle/>
          <a:p>
            <a:r>
              <a:rPr lang="cs-CZ" sz="1100" i="1" dirty="0">
                <a:latin typeface="Garamond" panose="02020404030301010803" pitchFamily="18" charset="0"/>
                <a:ea typeface="Calibri" panose="020F0502020204030204" pitchFamily="34" charset="0"/>
                <a:cs typeface="Arial" panose="020B0604020202020204" pitchFamily="34" charset="0"/>
              </a:rPr>
              <a:t>Přístavek je realizován u </a:t>
            </a:r>
            <a:r>
              <a:rPr lang="cs-CZ" sz="1200" i="1" dirty="0">
                <a:latin typeface="Garamond" panose="02020404030301010803" pitchFamily="18" charset="0"/>
                <a:ea typeface="Calibri" panose="020F0502020204030204" pitchFamily="34" charset="0"/>
                <a:cs typeface="Arial" panose="020B0604020202020204" pitchFamily="34" charset="0"/>
              </a:rPr>
              <a:t>východního</a:t>
            </a:r>
            <a:r>
              <a:rPr lang="cs-CZ" sz="1100" i="1" dirty="0">
                <a:latin typeface="Garamond" panose="02020404030301010803" pitchFamily="18" charset="0"/>
                <a:ea typeface="Calibri" panose="020F0502020204030204" pitchFamily="34" charset="0"/>
                <a:cs typeface="Arial" panose="020B0604020202020204" pitchFamily="34" charset="0"/>
              </a:rPr>
              <a:t> štítu</a:t>
            </a:r>
            <a:endParaRPr lang="cs-CZ" dirty="0"/>
          </a:p>
        </p:txBody>
      </p:sp>
    </p:spTree>
    <p:extLst>
      <p:ext uri="{BB962C8B-B14F-4D97-AF65-F5344CB8AC3E}">
        <p14:creationId xmlns:p14="http://schemas.microsoft.com/office/powerpoint/2010/main" val="160166274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64302797-88D6-479E-BA7B-E7D31D1E25F0}"/>
              </a:ext>
            </a:extLst>
          </p:cNvPr>
          <p:cNvSpPr>
            <a:spLocks noGrp="1"/>
          </p:cNvSpPr>
          <p:nvPr>
            <p:ph type="title"/>
          </p:nvPr>
        </p:nvSpPr>
        <p:spPr>
          <a:xfrm>
            <a:off x="895012" y="1108870"/>
            <a:ext cx="15188744" cy="457200"/>
          </a:xfrm>
        </p:spPr>
        <p:txBody>
          <a:bodyPr>
            <a:normAutofit/>
          </a:bodyPr>
          <a:lstStyle/>
          <a:p>
            <a:r>
              <a:rPr lang="cs-CZ" sz="1800" b="1" dirty="0">
                <a:latin typeface="+mn-lt"/>
              </a:rPr>
              <a:t>Technická specifikace hal</a:t>
            </a:r>
          </a:p>
        </p:txBody>
      </p:sp>
      <p:sp>
        <p:nvSpPr>
          <p:cNvPr id="3" name="Zástupný symbol pro obsah 2">
            <a:extLst>
              <a:ext uri="{FF2B5EF4-FFF2-40B4-BE49-F238E27FC236}">
                <a16:creationId xmlns:a16="http://schemas.microsoft.com/office/drawing/2014/main" id="{C6BFC27A-1B26-4FE1-A2FE-61601BBBE1B0}"/>
              </a:ext>
            </a:extLst>
          </p:cNvPr>
          <p:cNvSpPr>
            <a:spLocks noGrp="1"/>
          </p:cNvSpPr>
          <p:nvPr>
            <p:ph idx="1"/>
          </p:nvPr>
        </p:nvSpPr>
        <p:spPr>
          <a:xfrm>
            <a:off x="897395" y="1936573"/>
            <a:ext cx="15188744" cy="6679142"/>
          </a:xfrm>
        </p:spPr>
        <p:txBody>
          <a:bodyPr>
            <a:normAutofit/>
          </a:bodyPr>
          <a:lstStyle/>
          <a:p>
            <a:pPr marL="0" indent="0" algn="just">
              <a:buNone/>
            </a:pPr>
            <a:r>
              <a:rPr lang="cs-CZ" sz="1800" dirty="0"/>
              <a:t>Stavba pro dopravu bez č.p./</a:t>
            </a:r>
            <a:r>
              <a:rPr lang="cs-CZ" sz="1800" dirty="0" err="1"/>
              <a:t>č.e</a:t>
            </a:r>
            <a:r>
              <a:rPr lang="cs-CZ" sz="1800" dirty="0"/>
              <a:t>. na pozemku parcelní číslo st. 947 – zastavěná plocha a nádvoří. Objekt je užíván ke skladování. Kovová hala sestává z kovových příhradových sloupů, vetknutých do betonové podezdívky, která podél severního průčelí přechází v rampu.  Na sloupech jsou osazeny ocelové příhradové vazníky. Celek, včetně střechy, je opláštěn trapézovými pozinkovanými plechy typu VSŽ. Klempířské prvky žlaby a svody, vrata ocelová, v objektu je nášlapná vrstva podlahy vybetonována. Jedná se o jednoduchou kovovou halu, stáří 55 roků, vhodnou ke skladování nenáročných produktů, které hala chrání před přímými povětrnostními vlivy.   </a:t>
            </a:r>
          </a:p>
          <a:p>
            <a:pPr marL="0" indent="0">
              <a:buNone/>
            </a:pPr>
            <a:r>
              <a:rPr lang="cs-CZ" sz="1800" dirty="0"/>
              <a:t>Hala je ve stavu, který odpovídá stáří.</a:t>
            </a:r>
          </a:p>
          <a:p>
            <a:pPr marL="0" indent="0">
              <a:buNone/>
            </a:pPr>
            <a:r>
              <a:rPr lang="cs-CZ" sz="1800" dirty="0"/>
              <a:t> </a:t>
            </a:r>
          </a:p>
          <a:p>
            <a:pPr marL="0" indent="0">
              <a:buNone/>
            </a:pPr>
            <a:r>
              <a:rPr lang="cs-CZ" sz="1800" dirty="0"/>
              <a:t>Celková podlahová plocha: 360,80 m</a:t>
            </a:r>
            <a:r>
              <a:rPr lang="cs-CZ" sz="1800" baseline="30000" dirty="0"/>
              <a:t>2</a:t>
            </a:r>
            <a:endParaRPr lang="cs-CZ" sz="1800" dirty="0"/>
          </a:p>
          <a:p>
            <a:pPr marL="0" indent="0">
              <a:buNone/>
            </a:pPr>
            <a:r>
              <a:rPr lang="cs-CZ" sz="1800" dirty="0"/>
              <a:t>Celkem ploch skladovacích: 360,80 m</a:t>
            </a:r>
            <a:r>
              <a:rPr lang="cs-CZ" sz="1800" baseline="30000" dirty="0"/>
              <a:t>2</a:t>
            </a:r>
            <a:endParaRPr lang="cs-CZ" sz="1800" dirty="0"/>
          </a:p>
        </p:txBody>
      </p:sp>
      <p:sp>
        <p:nvSpPr>
          <p:cNvPr id="5" name="Zástupný symbol pro číslo snímku 4">
            <a:extLst>
              <a:ext uri="{FF2B5EF4-FFF2-40B4-BE49-F238E27FC236}">
                <a16:creationId xmlns:a16="http://schemas.microsoft.com/office/drawing/2014/main" id="{D4D6F0D6-CC93-454C-87F7-23CAC4E0399D}"/>
              </a:ext>
            </a:extLst>
          </p:cNvPr>
          <p:cNvSpPr>
            <a:spLocks noGrp="1"/>
          </p:cNvSpPr>
          <p:nvPr>
            <p:ph type="sldNum" sz="quarter" idx="12"/>
          </p:nvPr>
        </p:nvSpPr>
        <p:spPr/>
        <p:txBody>
          <a:bodyPr/>
          <a:lstStyle/>
          <a:p>
            <a:fld id="{81C0F577-531D-4BD3-A3B5-04C6E50C5BEA}" type="slidenum">
              <a:rPr lang="cs-CZ" smtClean="0"/>
              <a:pPr/>
              <a:t>6</a:t>
            </a:fld>
            <a:endParaRPr lang="cs-CZ"/>
          </a:p>
        </p:txBody>
      </p:sp>
      <p:sp>
        <p:nvSpPr>
          <p:cNvPr id="6" name="Rectangle 22">
            <a:extLst>
              <a:ext uri="{FF2B5EF4-FFF2-40B4-BE49-F238E27FC236}">
                <a16:creationId xmlns:a16="http://schemas.microsoft.com/office/drawing/2014/main" id="{AEA8D4FA-9218-4908-AE1A-49DB0C92E21C}"/>
              </a:ext>
            </a:extLst>
          </p:cNvPr>
          <p:cNvSpPr/>
          <p:nvPr/>
        </p:nvSpPr>
        <p:spPr>
          <a:xfrm>
            <a:off x="0" y="0"/>
            <a:ext cx="17629083" cy="609600"/>
          </a:xfrm>
          <a:prstGeom prst="rect">
            <a:avLst/>
          </a:prstGeom>
          <a:solidFill>
            <a:srgbClr val="DFDF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2"/>
            <a:r>
              <a:rPr lang="cs-CZ" sz="1200" b="1" dirty="0">
                <a:solidFill>
                  <a:prstClr val="black"/>
                </a:solidFill>
              </a:rPr>
              <a:t>                       Areál Hradec Králové, </a:t>
            </a:r>
            <a:r>
              <a:rPr lang="cs-CZ" sz="1200" b="1" dirty="0" err="1">
                <a:solidFill>
                  <a:prstClr val="black"/>
                </a:solidFill>
              </a:rPr>
              <a:t>k.ú</a:t>
            </a:r>
            <a:r>
              <a:rPr lang="cs-CZ" sz="1200" b="1" dirty="0">
                <a:solidFill>
                  <a:prstClr val="black"/>
                </a:solidFill>
              </a:rPr>
              <a:t>. </a:t>
            </a:r>
            <a:r>
              <a:rPr lang="cs-CZ" sz="1200" b="1" dirty="0" err="1">
                <a:solidFill>
                  <a:prstClr val="black"/>
                </a:solidFill>
              </a:rPr>
              <a:t>Plotiště</a:t>
            </a:r>
            <a:r>
              <a:rPr lang="cs-CZ" sz="1200" b="1" dirty="0">
                <a:solidFill>
                  <a:prstClr val="black"/>
                </a:solidFill>
              </a:rPr>
              <a:t> nad Labem</a:t>
            </a:r>
          </a:p>
        </p:txBody>
      </p:sp>
      <p:sp>
        <p:nvSpPr>
          <p:cNvPr id="8" name="Rectangle 2">
            <a:extLst>
              <a:ext uri="{FF2B5EF4-FFF2-40B4-BE49-F238E27FC236}">
                <a16:creationId xmlns:a16="http://schemas.microsoft.com/office/drawing/2014/main" id="{CCC0C361-A62F-4193-905E-35AB7B96E9FF}"/>
              </a:ext>
            </a:extLst>
          </p:cNvPr>
          <p:cNvSpPr>
            <a:spLocks noChangeArrowheads="1"/>
          </p:cNvSpPr>
          <p:nvPr/>
        </p:nvSpPr>
        <p:spPr bwMode="auto">
          <a:xfrm>
            <a:off x="8001000" y="4514850"/>
            <a:ext cx="17610138"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cs-CZ"/>
          </a:p>
        </p:txBody>
      </p:sp>
      <p:graphicFrame>
        <p:nvGraphicFramePr>
          <p:cNvPr id="9" name="Objekt 8">
            <a:extLst>
              <a:ext uri="{FF2B5EF4-FFF2-40B4-BE49-F238E27FC236}">
                <a16:creationId xmlns:a16="http://schemas.microsoft.com/office/drawing/2014/main" id="{1233A5AA-2642-44FD-89C5-6A97322AB773}"/>
              </a:ext>
            </a:extLst>
          </p:cNvPr>
          <p:cNvGraphicFramePr>
            <a:graphicFrameLocks noChangeAspect="1"/>
          </p:cNvGraphicFramePr>
          <p:nvPr>
            <p:extLst>
              <p:ext uri="{D42A27DB-BD31-4B8C-83A1-F6EECF244321}">
                <p14:modId xmlns:p14="http://schemas.microsoft.com/office/powerpoint/2010/main" val="558663329"/>
              </p:ext>
            </p:extLst>
          </p:nvPr>
        </p:nvGraphicFramePr>
        <p:xfrm>
          <a:off x="9939032" y="6117113"/>
          <a:ext cx="5843588" cy="1529633"/>
        </p:xfrm>
        <a:graphic>
          <a:graphicData uri="http://schemas.openxmlformats.org/presentationml/2006/ole">
            <mc:AlternateContent xmlns:mc="http://schemas.openxmlformats.org/markup-compatibility/2006">
              <mc:Choice xmlns:v="urn:schemas-microsoft-com:vml" Requires="v">
                <p:oleObj spid="_x0000_s3109" name="Worksheet" r:id="rId3" imgW="4629150" imgH="1362165" progId="Excel.Sheet.12">
                  <p:embed/>
                </p:oleObj>
              </mc:Choice>
              <mc:Fallback>
                <p:oleObj name="Worksheet" r:id="rId3" imgW="4629150" imgH="1362165" progId="Excel.Sheet.12">
                  <p:embed/>
                  <p:pic>
                    <p:nvPicPr>
                      <p:cNvPr id="0" name="Picture 2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939032" y="6117113"/>
                        <a:ext cx="5843588" cy="1529633"/>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pic>
        <p:nvPicPr>
          <p:cNvPr id="11" name="Obrázek 10">
            <a:extLst>
              <a:ext uri="{FF2B5EF4-FFF2-40B4-BE49-F238E27FC236}">
                <a16:creationId xmlns:a16="http://schemas.microsoft.com/office/drawing/2014/main" id="{EDCDBC96-C2C0-47B5-9105-37B116075792}"/>
              </a:ext>
            </a:extLst>
          </p:cNvPr>
          <p:cNvPicPr/>
          <p:nvPr/>
        </p:nvPicPr>
        <p:blipFill>
          <a:blip r:embed="rId5" cstate="screen">
            <a:extLst>
              <a:ext uri="{28A0092B-C50C-407E-A947-70E740481C1C}">
                <a14:useLocalDpi xmlns:a14="http://schemas.microsoft.com/office/drawing/2010/main"/>
              </a:ext>
            </a:extLst>
          </a:blip>
          <a:srcRect b="8247"/>
          <a:stretch>
            <a:fillRect/>
          </a:stretch>
        </p:blipFill>
        <p:spPr bwMode="auto">
          <a:xfrm>
            <a:off x="1005371" y="5515459"/>
            <a:ext cx="5634603" cy="2213054"/>
          </a:xfrm>
          <a:prstGeom prst="rect">
            <a:avLst/>
          </a:prstGeom>
          <a:noFill/>
          <a:ln>
            <a:noFill/>
          </a:ln>
        </p:spPr>
      </p:pic>
      <p:pic>
        <p:nvPicPr>
          <p:cNvPr id="13" name="Obrázek 12">
            <a:extLst>
              <a:ext uri="{FF2B5EF4-FFF2-40B4-BE49-F238E27FC236}">
                <a16:creationId xmlns:a16="http://schemas.microsoft.com/office/drawing/2014/main" id="{3AD48CC6-41F5-46F0-891F-5ED93424972D}"/>
              </a:ext>
            </a:extLst>
          </p:cNvPr>
          <p:cNvPicPr>
            <a:picLocks noChangeAspect="1"/>
          </p:cNvPicPr>
          <p:nvPr/>
        </p:nvPicPr>
        <p:blipFill>
          <a:blip r:embed="rId6" cstate="print"/>
          <a:stretch>
            <a:fillRect/>
          </a:stretch>
        </p:blipFill>
        <p:spPr>
          <a:xfrm>
            <a:off x="1029263" y="7775922"/>
            <a:ext cx="5763959" cy="309014"/>
          </a:xfrm>
          <a:prstGeom prst="rect">
            <a:avLst/>
          </a:prstGeom>
        </p:spPr>
      </p:pic>
    </p:spTree>
    <p:extLst>
      <p:ext uri="{BB962C8B-B14F-4D97-AF65-F5344CB8AC3E}">
        <p14:creationId xmlns:p14="http://schemas.microsoft.com/office/powerpoint/2010/main" val="363133642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2327F3D4-7F81-4E86-B250-943E82005C07}"/>
              </a:ext>
            </a:extLst>
          </p:cNvPr>
          <p:cNvSpPr>
            <a:spLocks noGrp="1"/>
          </p:cNvSpPr>
          <p:nvPr>
            <p:ph type="title"/>
          </p:nvPr>
        </p:nvSpPr>
        <p:spPr>
          <a:xfrm>
            <a:off x="819178" y="1104542"/>
            <a:ext cx="15188744" cy="414338"/>
          </a:xfrm>
        </p:spPr>
        <p:txBody>
          <a:bodyPr>
            <a:normAutofit/>
          </a:bodyPr>
          <a:lstStyle/>
          <a:p>
            <a:r>
              <a:rPr lang="cs-CZ" sz="1800" b="1" dirty="0">
                <a:latin typeface="+mn-lt"/>
              </a:rPr>
              <a:t>Technická specifikace hal</a:t>
            </a:r>
          </a:p>
        </p:txBody>
      </p:sp>
      <p:sp>
        <p:nvSpPr>
          <p:cNvPr id="3" name="Zástupný symbol pro obsah 2">
            <a:extLst>
              <a:ext uri="{FF2B5EF4-FFF2-40B4-BE49-F238E27FC236}">
                <a16:creationId xmlns:a16="http://schemas.microsoft.com/office/drawing/2014/main" id="{EEEAE8E0-83AD-476A-917F-ABCCCE111772}"/>
              </a:ext>
            </a:extLst>
          </p:cNvPr>
          <p:cNvSpPr>
            <a:spLocks noGrp="1"/>
          </p:cNvSpPr>
          <p:nvPr>
            <p:ph idx="1"/>
          </p:nvPr>
        </p:nvSpPr>
        <p:spPr>
          <a:xfrm>
            <a:off x="819178" y="1747662"/>
            <a:ext cx="15188744" cy="7433733"/>
          </a:xfrm>
        </p:spPr>
        <p:txBody>
          <a:bodyPr>
            <a:normAutofit/>
          </a:bodyPr>
          <a:lstStyle/>
          <a:p>
            <a:pPr marL="0" indent="0" algn="just">
              <a:buNone/>
            </a:pPr>
            <a:r>
              <a:rPr lang="cs-CZ" sz="1800" dirty="0"/>
              <a:t>Stavba pro dopravu bez č.p./</a:t>
            </a:r>
            <a:r>
              <a:rPr lang="cs-CZ" sz="1800" dirty="0" err="1"/>
              <a:t>č.e</a:t>
            </a:r>
            <a:r>
              <a:rPr lang="cs-CZ" sz="1800" dirty="0"/>
              <a:t>. na pozemku parcelní číslo st. 1054, objekt na parcele číslo st. 1054 – zastavěná plocha a nádvoří, je dvoupodlažní, je určen ke skladování. Ve 2. NP. najdeme kancelářské prostory se zázemím. Nosný systém objektu tvoří železobetonový skelet s dozdívkami, střecha nízký sedlový krov, krytina plech, klempířské konstrukce kompletní. Schodiště </a:t>
            </a:r>
            <a:r>
              <a:rPr lang="cs-CZ" sz="1800" dirty="0" err="1"/>
              <a:t>žb</a:t>
            </a:r>
            <a:r>
              <a:rPr lang="cs-CZ" sz="1800" dirty="0"/>
              <a:t> s povrchem teraco, nášlapné vrstvy podlah, ve skladech beton, v kancelářích zátěžové koberce, v sociálním zázemí dobové dlažby. Okna dřevěná, dveře dřevěné nebo na bázi dřevní hmoty, zárubně kovové. Napojení na všechny inženýrské sítě mimo plyn, vytápění lokální aku kamny. Skladovací prostory v 1. NP. jsou rozděleny na menší kóje a jsou temperovány. Vrata ze skladovacích kójí opět ústí na rampu, která je podél severního průčelí objektu.  V 1. NP. stavby tedy najdeme prostory skladovací, po schodišti přístupném přes předsíňku z rampy vcházíme do hlavní chodby. Ve 2. NP. stavby z centrální chodby přístupné kanceláře, sociální zázemí zaměstnanců, kuchyňka.  Stav stavby odpovídá stáří – 55 let, objekt je v dobrém stavu. Probíhá zde průběžná údržba, temperované sklady jsou vhodné pro skladování dražšího náročnějšího zboží, kancelářské prostory tvoří vhodné zázemí pro firmu s cca 15 kancelářskými zaměstnanci.  </a:t>
            </a:r>
          </a:p>
          <a:p>
            <a:pPr marL="0" indent="0">
              <a:buNone/>
            </a:pPr>
            <a:r>
              <a:rPr lang="cs-CZ" sz="1800" dirty="0"/>
              <a:t> Celková podlahová plocha: 338,90 m2 </a:t>
            </a:r>
          </a:p>
          <a:p>
            <a:pPr marL="0" indent="0">
              <a:buNone/>
            </a:pPr>
            <a:r>
              <a:rPr lang="cs-CZ" sz="1800" dirty="0"/>
              <a:t> Celkem ploch komunikačních: 48,00 m2  </a:t>
            </a:r>
          </a:p>
          <a:p>
            <a:pPr marL="0" indent="0">
              <a:buNone/>
            </a:pPr>
            <a:r>
              <a:rPr lang="cs-CZ" sz="1800" dirty="0"/>
              <a:t>Celkem ploch sociálního zázemí: 10,60 m2  </a:t>
            </a:r>
          </a:p>
          <a:p>
            <a:pPr marL="0" indent="0">
              <a:buNone/>
            </a:pPr>
            <a:r>
              <a:rPr lang="cs-CZ" sz="1800" dirty="0"/>
              <a:t>Celkem ploch skladovací: 152,60 m2  </a:t>
            </a:r>
          </a:p>
          <a:p>
            <a:pPr marL="0" indent="0">
              <a:buNone/>
            </a:pPr>
            <a:r>
              <a:rPr lang="cs-CZ" sz="1800" dirty="0"/>
              <a:t>Celkem ploch administrativních: 127,70 m2 </a:t>
            </a:r>
          </a:p>
        </p:txBody>
      </p:sp>
      <p:sp>
        <p:nvSpPr>
          <p:cNvPr id="5" name="Zástupný symbol pro číslo snímku 4">
            <a:extLst>
              <a:ext uri="{FF2B5EF4-FFF2-40B4-BE49-F238E27FC236}">
                <a16:creationId xmlns:a16="http://schemas.microsoft.com/office/drawing/2014/main" id="{DBE86C9A-E31F-4064-844A-746AF02982D1}"/>
              </a:ext>
            </a:extLst>
          </p:cNvPr>
          <p:cNvSpPr>
            <a:spLocks noGrp="1"/>
          </p:cNvSpPr>
          <p:nvPr>
            <p:ph type="sldNum" sz="quarter" idx="12"/>
          </p:nvPr>
        </p:nvSpPr>
        <p:spPr/>
        <p:txBody>
          <a:bodyPr/>
          <a:lstStyle/>
          <a:p>
            <a:fld id="{81C0F577-531D-4BD3-A3B5-04C6E50C5BEA}" type="slidenum">
              <a:rPr lang="cs-CZ" smtClean="0"/>
              <a:pPr/>
              <a:t>7</a:t>
            </a:fld>
            <a:endParaRPr lang="cs-CZ"/>
          </a:p>
        </p:txBody>
      </p:sp>
      <p:sp>
        <p:nvSpPr>
          <p:cNvPr id="6" name="Rectangle 22">
            <a:extLst>
              <a:ext uri="{FF2B5EF4-FFF2-40B4-BE49-F238E27FC236}">
                <a16:creationId xmlns:a16="http://schemas.microsoft.com/office/drawing/2014/main" id="{4CFD4921-D90B-4EA4-9664-FBE6E03EDD08}"/>
              </a:ext>
            </a:extLst>
          </p:cNvPr>
          <p:cNvSpPr/>
          <p:nvPr/>
        </p:nvSpPr>
        <p:spPr>
          <a:xfrm>
            <a:off x="0" y="0"/>
            <a:ext cx="17629083" cy="609600"/>
          </a:xfrm>
          <a:prstGeom prst="rect">
            <a:avLst/>
          </a:prstGeom>
          <a:solidFill>
            <a:srgbClr val="DFDF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2"/>
            <a:r>
              <a:rPr lang="cs-CZ" sz="1200" b="1" dirty="0">
                <a:solidFill>
                  <a:prstClr val="black"/>
                </a:solidFill>
              </a:rPr>
              <a:t>                       Areál Hradec Králové, </a:t>
            </a:r>
            <a:r>
              <a:rPr lang="cs-CZ" sz="1200" b="1" dirty="0" err="1">
                <a:solidFill>
                  <a:prstClr val="black"/>
                </a:solidFill>
              </a:rPr>
              <a:t>k.ú</a:t>
            </a:r>
            <a:r>
              <a:rPr lang="cs-CZ" sz="1200" b="1" dirty="0">
                <a:solidFill>
                  <a:prstClr val="black"/>
                </a:solidFill>
              </a:rPr>
              <a:t>. </a:t>
            </a:r>
            <a:r>
              <a:rPr lang="cs-CZ" sz="1200" b="1" dirty="0" err="1">
                <a:solidFill>
                  <a:prstClr val="black"/>
                </a:solidFill>
              </a:rPr>
              <a:t>Plotiště</a:t>
            </a:r>
            <a:r>
              <a:rPr lang="cs-CZ" sz="1200" b="1" dirty="0">
                <a:solidFill>
                  <a:prstClr val="black"/>
                </a:solidFill>
              </a:rPr>
              <a:t> nad Labem</a:t>
            </a:r>
          </a:p>
        </p:txBody>
      </p:sp>
      <p:pic>
        <p:nvPicPr>
          <p:cNvPr id="14" name="Obrázek 13">
            <a:extLst>
              <a:ext uri="{FF2B5EF4-FFF2-40B4-BE49-F238E27FC236}">
                <a16:creationId xmlns:a16="http://schemas.microsoft.com/office/drawing/2014/main" id="{76F16867-65DE-4947-8497-D0F37172EE91}"/>
              </a:ext>
            </a:extLst>
          </p:cNvPr>
          <p:cNvPicPr>
            <a:picLocks noChangeAspect="1"/>
          </p:cNvPicPr>
          <p:nvPr/>
        </p:nvPicPr>
        <p:blipFill>
          <a:blip r:embed="rId3" cstate="print"/>
          <a:stretch>
            <a:fillRect/>
          </a:stretch>
        </p:blipFill>
        <p:spPr>
          <a:xfrm>
            <a:off x="9550991" y="3698156"/>
            <a:ext cx="8658182" cy="2470091"/>
          </a:xfrm>
          <a:prstGeom prst="rect">
            <a:avLst/>
          </a:prstGeom>
        </p:spPr>
      </p:pic>
      <p:pic>
        <p:nvPicPr>
          <p:cNvPr id="16" name="Obrázek 15">
            <a:extLst>
              <a:ext uri="{FF2B5EF4-FFF2-40B4-BE49-F238E27FC236}">
                <a16:creationId xmlns:a16="http://schemas.microsoft.com/office/drawing/2014/main" id="{735A0E0B-1087-46CA-9A38-64EF1F4ADD98}"/>
              </a:ext>
            </a:extLst>
          </p:cNvPr>
          <p:cNvPicPr>
            <a:picLocks noChangeAspect="1"/>
          </p:cNvPicPr>
          <p:nvPr/>
        </p:nvPicPr>
        <p:blipFill>
          <a:blip r:embed="rId4" cstate="screen">
            <a:extLst>
              <a:ext uri="{28A0092B-C50C-407E-A947-70E740481C1C}">
                <a14:useLocalDpi xmlns:a14="http://schemas.microsoft.com/office/drawing/2010/main"/>
              </a:ext>
            </a:extLst>
          </a:blip>
          <a:srcRect b="14491"/>
          <a:stretch>
            <a:fillRect/>
          </a:stretch>
        </p:blipFill>
        <p:spPr bwMode="auto">
          <a:xfrm>
            <a:off x="9556367" y="6470231"/>
            <a:ext cx="6351039" cy="2232000"/>
          </a:xfrm>
          <a:prstGeom prst="rect">
            <a:avLst/>
          </a:prstGeom>
          <a:noFill/>
          <a:ln>
            <a:noFill/>
          </a:ln>
        </p:spPr>
      </p:pic>
      <p:sp>
        <p:nvSpPr>
          <p:cNvPr id="18" name="Obdélník 17">
            <a:extLst>
              <a:ext uri="{FF2B5EF4-FFF2-40B4-BE49-F238E27FC236}">
                <a16:creationId xmlns:a16="http://schemas.microsoft.com/office/drawing/2014/main" id="{6998A2A4-00A1-4DFC-A69D-EEB31063832C}"/>
              </a:ext>
            </a:extLst>
          </p:cNvPr>
          <p:cNvSpPr/>
          <p:nvPr/>
        </p:nvSpPr>
        <p:spPr>
          <a:xfrm>
            <a:off x="9505978" y="8673942"/>
            <a:ext cx="2047227" cy="304699"/>
          </a:xfrm>
          <a:prstGeom prst="rect">
            <a:avLst/>
          </a:prstGeom>
        </p:spPr>
        <p:txBody>
          <a:bodyPr wrap="none">
            <a:spAutoFit/>
          </a:bodyPr>
          <a:lstStyle/>
          <a:p>
            <a:pPr algn="just">
              <a:lnSpc>
                <a:spcPct val="115000"/>
              </a:lnSpc>
              <a:spcAft>
                <a:spcPts val="0"/>
              </a:spcAft>
            </a:pPr>
            <a:r>
              <a:rPr lang="cs-CZ" sz="1200" i="1" dirty="0">
                <a:latin typeface="Garamond" panose="02020404030301010803" pitchFamily="18" charset="0"/>
                <a:ea typeface="Calibri" panose="020F0502020204030204" pitchFamily="34" charset="0"/>
                <a:cs typeface="Arial" panose="020B0604020202020204" pitchFamily="34" charset="0"/>
              </a:rPr>
              <a:t>Skladovací prostory v 1. NP. stavby</a:t>
            </a:r>
            <a:endParaRPr lang="cs-CZ" sz="1200" dirty="0">
              <a:latin typeface="Calibri" panose="020F0502020204030204" pitchFamily="34" charset="0"/>
              <a:ea typeface="Calibri" panose="020F0502020204030204" pitchFamily="34" charset="0"/>
              <a:cs typeface="Times New Roman" panose="02020603050405020304" pitchFamily="18" charset="0"/>
            </a:endParaRPr>
          </a:p>
        </p:txBody>
      </p:sp>
      <p:pic>
        <p:nvPicPr>
          <p:cNvPr id="11" name="Obrázek 10">
            <a:extLst>
              <a:ext uri="{FF2B5EF4-FFF2-40B4-BE49-F238E27FC236}">
                <a16:creationId xmlns:a16="http://schemas.microsoft.com/office/drawing/2014/main" id="{54B8951E-02C9-47A9-8B55-323F1AC0266A}"/>
              </a:ext>
            </a:extLst>
          </p:cNvPr>
          <p:cNvPicPr>
            <a:picLocks noChangeAspect="1"/>
          </p:cNvPicPr>
          <p:nvPr/>
        </p:nvPicPr>
        <p:blipFill>
          <a:blip r:embed="rId5" cstate="print">
            <a:extLst>
              <a:ext uri="{BEBA8EAE-BF5A-486C-A8C5-ECC9F3942E4B}">
                <a14:imgProps xmlns:a14="http://schemas.microsoft.com/office/drawing/2010/main">
                  <a14:imgLayer r:embed="rId6">
                    <a14:imgEffect>
                      <a14:brightnessContrast bright="20000"/>
                    </a14:imgEffect>
                  </a14:imgLayer>
                </a14:imgProps>
              </a:ext>
              <a:ext uri="{28A0092B-C50C-407E-A947-70E740481C1C}">
                <a14:useLocalDpi xmlns:a14="http://schemas.microsoft.com/office/drawing/2010/main"/>
              </a:ext>
            </a:extLst>
          </a:blip>
          <a:srcRect l="11314"/>
          <a:stretch>
            <a:fillRect/>
          </a:stretch>
        </p:blipFill>
        <p:spPr bwMode="auto">
          <a:xfrm>
            <a:off x="936000" y="6328342"/>
            <a:ext cx="3408228" cy="2376000"/>
          </a:xfrm>
          <a:prstGeom prst="rect">
            <a:avLst/>
          </a:prstGeom>
          <a:noFill/>
          <a:ln>
            <a:noFill/>
          </a:ln>
        </p:spPr>
      </p:pic>
      <p:pic>
        <p:nvPicPr>
          <p:cNvPr id="4" name="Obrázek 3">
            <a:extLst>
              <a:ext uri="{FF2B5EF4-FFF2-40B4-BE49-F238E27FC236}">
                <a16:creationId xmlns:a16="http://schemas.microsoft.com/office/drawing/2014/main" id="{DBB00ED7-0C65-476A-806C-D0DC9CA8025C}"/>
              </a:ext>
            </a:extLst>
          </p:cNvPr>
          <p:cNvPicPr>
            <a:picLocks noChangeAspect="1"/>
          </p:cNvPicPr>
          <p:nvPr/>
        </p:nvPicPr>
        <p:blipFill>
          <a:blip r:embed="rId7" cstate="print"/>
          <a:stretch>
            <a:fillRect/>
          </a:stretch>
        </p:blipFill>
        <p:spPr>
          <a:xfrm>
            <a:off x="956460" y="8735315"/>
            <a:ext cx="5761437" cy="308879"/>
          </a:xfrm>
          <a:prstGeom prst="rect">
            <a:avLst/>
          </a:prstGeom>
        </p:spPr>
      </p:pic>
    </p:spTree>
    <p:extLst>
      <p:ext uri="{BB962C8B-B14F-4D97-AF65-F5344CB8AC3E}">
        <p14:creationId xmlns:p14="http://schemas.microsoft.com/office/powerpoint/2010/main" val="174824882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a:extLst>
              <a:ext uri="{FF2B5EF4-FFF2-40B4-BE49-F238E27FC236}">
                <a16:creationId xmlns:a16="http://schemas.microsoft.com/office/drawing/2014/main" id="{4F7878DC-9E8A-4E07-A164-AC8E46B5DEA2}"/>
              </a:ext>
            </a:extLst>
          </p:cNvPr>
          <p:cNvSpPr>
            <a:spLocks noGrp="1"/>
          </p:cNvSpPr>
          <p:nvPr>
            <p:ph idx="1"/>
          </p:nvPr>
        </p:nvSpPr>
        <p:spPr>
          <a:xfrm>
            <a:off x="840583" y="902378"/>
            <a:ext cx="15188744" cy="8279017"/>
          </a:xfrm>
        </p:spPr>
        <p:txBody>
          <a:bodyPr>
            <a:normAutofit/>
          </a:bodyPr>
          <a:lstStyle/>
          <a:p>
            <a:pPr lvl="0"/>
            <a:r>
              <a:rPr lang="cs-CZ" sz="1800" b="1" dirty="0"/>
              <a:t>Stavební objekt "A" - Administrativní budova</a:t>
            </a:r>
          </a:p>
          <a:p>
            <a:pPr lvl="0"/>
            <a:r>
              <a:rPr lang="cs-CZ" sz="1800" dirty="0"/>
              <a:t>dvoupodlažní zděný objekt obdélníkového půdorysu, přízemní prostor slouží jako sklad, ve 2.NP - sedm kanceláří včetně hygienického zázemí a kuchyňky. </a:t>
            </a:r>
          </a:p>
          <a:p>
            <a:pPr lvl="0"/>
            <a:r>
              <a:rPr lang="cs-CZ" sz="1800" b="1" dirty="0"/>
              <a:t>Stavební objekt "B1" – Hala</a:t>
            </a:r>
            <a:endParaRPr lang="cs-CZ" sz="1800" dirty="0"/>
          </a:p>
          <a:p>
            <a:pPr lvl="0"/>
            <a:r>
              <a:rPr lang="cs-CZ" sz="1800" dirty="0"/>
              <a:t>jednopodlažní skladová hala obdélníkového půdorysu, jejíž součástí je hygienické zázemí se sprchami, šatnou, denní místností a kanceláří. </a:t>
            </a:r>
          </a:p>
          <a:p>
            <a:pPr lvl="0"/>
            <a:r>
              <a:rPr lang="cs-CZ" sz="1800" b="1" dirty="0"/>
              <a:t>Stavební objekt "B2" – Hala</a:t>
            </a:r>
            <a:endParaRPr lang="cs-CZ" sz="1800" dirty="0"/>
          </a:p>
          <a:p>
            <a:pPr lvl="0"/>
            <a:r>
              <a:rPr lang="cs-CZ" sz="1800" dirty="0"/>
              <a:t>jednopodlažní skladová hala obdélníkového půdorysu, jejíž součástí jsou dvě kanceláře, jedna je přístupná z haly a druhá z vnější rampy. V čele haly je samostatný sklad. </a:t>
            </a:r>
          </a:p>
          <a:p>
            <a:pPr lvl="0"/>
            <a:r>
              <a:rPr lang="cs-CZ" sz="1800" b="1" dirty="0"/>
              <a:t>Stavební objekt "C" – Hala</a:t>
            </a:r>
            <a:endParaRPr lang="cs-CZ" sz="1800" dirty="0"/>
          </a:p>
          <a:p>
            <a:pPr lvl="0"/>
            <a:r>
              <a:rPr lang="cs-CZ" sz="1800" dirty="0"/>
              <a:t>jednopodlažní skladová hala obdélníkového půdorysu. </a:t>
            </a:r>
          </a:p>
          <a:p>
            <a:pPr lvl="0"/>
            <a:r>
              <a:rPr lang="cs-CZ" sz="1800" b="1" dirty="0"/>
              <a:t>Stavební objekt "D" – Hala</a:t>
            </a:r>
            <a:endParaRPr lang="cs-CZ" sz="1800" dirty="0"/>
          </a:p>
          <a:p>
            <a:pPr lvl="0"/>
            <a:r>
              <a:rPr lang="cs-CZ" sz="1800" dirty="0"/>
              <a:t>členitá jednopodlažní skladová hala, hlavní loď má zvýšenou světlou výšku. V této hale se také nachází montážní jáma v délce 17,8m. V zadní části haly se nachází hygienické zázemí se sprchami, šatnou, denní místností a kancelářemi. </a:t>
            </a:r>
          </a:p>
          <a:p>
            <a:pPr marL="0" lvl="0" indent="0">
              <a:buNone/>
            </a:pPr>
            <a:r>
              <a:rPr lang="cs-CZ" sz="1800" b="1" dirty="0"/>
              <a:t>Kapacita stavby			                      		   Uzavřené nájemní smlouvy</a:t>
            </a:r>
          </a:p>
          <a:p>
            <a:pPr marL="0" indent="0">
              <a:buNone/>
            </a:pPr>
            <a:endParaRPr lang="cs-CZ" sz="1800" dirty="0"/>
          </a:p>
        </p:txBody>
      </p:sp>
      <p:sp>
        <p:nvSpPr>
          <p:cNvPr id="5" name="Zástupný symbol pro číslo snímku 4">
            <a:extLst>
              <a:ext uri="{FF2B5EF4-FFF2-40B4-BE49-F238E27FC236}">
                <a16:creationId xmlns:a16="http://schemas.microsoft.com/office/drawing/2014/main" id="{8408152C-CFCF-46B8-AF4D-74C0AA3CEE56}"/>
              </a:ext>
            </a:extLst>
          </p:cNvPr>
          <p:cNvSpPr>
            <a:spLocks noGrp="1"/>
          </p:cNvSpPr>
          <p:nvPr>
            <p:ph type="sldNum" sz="quarter" idx="12"/>
          </p:nvPr>
        </p:nvSpPr>
        <p:spPr>
          <a:xfrm>
            <a:off x="12437160" y="9181395"/>
            <a:ext cx="4169524" cy="724605"/>
          </a:xfrm>
        </p:spPr>
        <p:txBody>
          <a:bodyPr/>
          <a:lstStyle/>
          <a:p>
            <a:fld id="{81C0F577-531D-4BD3-A3B5-04C6E50C5BEA}" type="slidenum">
              <a:rPr lang="cs-CZ" smtClean="0"/>
              <a:pPr/>
              <a:t>8</a:t>
            </a:fld>
            <a:endParaRPr lang="cs-CZ" dirty="0"/>
          </a:p>
        </p:txBody>
      </p:sp>
      <p:graphicFrame>
        <p:nvGraphicFramePr>
          <p:cNvPr id="12" name="Tabulka 11">
            <a:extLst>
              <a:ext uri="{FF2B5EF4-FFF2-40B4-BE49-F238E27FC236}">
                <a16:creationId xmlns:a16="http://schemas.microsoft.com/office/drawing/2014/main" id="{B33CB972-2CD0-46EE-A47E-33C3605F9CD9}"/>
              </a:ext>
            </a:extLst>
          </p:cNvPr>
          <p:cNvGraphicFramePr>
            <a:graphicFrameLocks noGrp="1"/>
          </p:cNvGraphicFramePr>
          <p:nvPr>
            <p:extLst>
              <p:ext uri="{D42A27DB-BD31-4B8C-83A1-F6EECF244321}">
                <p14:modId xmlns:p14="http://schemas.microsoft.com/office/powerpoint/2010/main" val="1729352677"/>
              </p:ext>
            </p:extLst>
          </p:nvPr>
        </p:nvGraphicFramePr>
        <p:xfrm>
          <a:off x="973318" y="6055489"/>
          <a:ext cx="5539361" cy="1554785"/>
        </p:xfrm>
        <a:graphic>
          <a:graphicData uri="http://schemas.openxmlformats.org/drawingml/2006/table">
            <a:tbl>
              <a:tblPr firstRow="1" firstCol="1" bandRow="1"/>
              <a:tblGrid>
                <a:gridCol w="1046999">
                  <a:extLst>
                    <a:ext uri="{9D8B030D-6E8A-4147-A177-3AD203B41FA5}">
                      <a16:colId xmlns:a16="http://schemas.microsoft.com/office/drawing/2014/main" val="55430112"/>
                    </a:ext>
                  </a:extLst>
                </a:gridCol>
                <a:gridCol w="1022652">
                  <a:extLst>
                    <a:ext uri="{9D8B030D-6E8A-4147-A177-3AD203B41FA5}">
                      <a16:colId xmlns:a16="http://schemas.microsoft.com/office/drawing/2014/main" val="1444217728"/>
                    </a:ext>
                  </a:extLst>
                </a:gridCol>
                <a:gridCol w="1095698">
                  <a:extLst>
                    <a:ext uri="{9D8B030D-6E8A-4147-A177-3AD203B41FA5}">
                      <a16:colId xmlns:a16="http://schemas.microsoft.com/office/drawing/2014/main" val="842126283"/>
                    </a:ext>
                  </a:extLst>
                </a:gridCol>
                <a:gridCol w="1180919">
                  <a:extLst>
                    <a:ext uri="{9D8B030D-6E8A-4147-A177-3AD203B41FA5}">
                      <a16:colId xmlns:a16="http://schemas.microsoft.com/office/drawing/2014/main" val="1557060462"/>
                    </a:ext>
                  </a:extLst>
                </a:gridCol>
                <a:gridCol w="1193093">
                  <a:extLst>
                    <a:ext uri="{9D8B030D-6E8A-4147-A177-3AD203B41FA5}">
                      <a16:colId xmlns:a16="http://schemas.microsoft.com/office/drawing/2014/main" val="3580760252"/>
                    </a:ext>
                  </a:extLst>
                </a:gridCol>
              </a:tblGrid>
              <a:tr h="482520">
                <a:tc>
                  <a:txBody>
                    <a:bodyPr/>
                    <a:lstStyle/>
                    <a:p>
                      <a:pPr>
                        <a:lnSpc>
                          <a:spcPct val="107000"/>
                        </a:lnSpc>
                        <a:spcAft>
                          <a:spcPts val="0"/>
                        </a:spcAft>
                      </a:pPr>
                      <a:r>
                        <a:rPr lang="cs-CZ" sz="10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cs-CZ"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tcPr>
                </a:tc>
                <a:tc>
                  <a:txBody>
                    <a:bodyPr/>
                    <a:lstStyle/>
                    <a:p>
                      <a:pPr>
                        <a:lnSpc>
                          <a:spcPct val="107000"/>
                        </a:lnSpc>
                        <a:spcAft>
                          <a:spcPts val="0"/>
                        </a:spcAft>
                      </a:pPr>
                      <a:r>
                        <a:rPr lang="cs-CZ" sz="10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Zastavěná plocha    (m²)</a:t>
                      </a:r>
                      <a:endParaRPr lang="cs-CZ"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tcPr>
                </a:tc>
                <a:tc>
                  <a:txBody>
                    <a:bodyPr/>
                    <a:lstStyle/>
                    <a:p>
                      <a:pPr>
                        <a:lnSpc>
                          <a:spcPct val="107000"/>
                        </a:lnSpc>
                        <a:spcAft>
                          <a:spcPts val="0"/>
                        </a:spcAft>
                      </a:pPr>
                      <a:r>
                        <a:rPr lang="cs-CZ" sz="10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Zastavěná plocha celkem (m²)</a:t>
                      </a:r>
                      <a:endParaRPr lang="cs-CZ"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tcPr>
                </a:tc>
                <a:tc>
                  <a:txBody>
                    <a:bodyPr/>
                    <a:lstStyle/>
                    <a:p>
                      <a:pPr>
                        <a:lnSpc>
                          <a:spcPct val="107000"/>
                        </a:lnSpc>
                        <a:spcAft>
                          <a:spcPts val="0"/>
                        </a:spcAft>
                      </a:pPr>
                      <a:r>
                        <a:rPr lang="cs-CZ" sz="10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Obestavěný prostor (m³)</a:t>
                      </a:r>
                      <a:endParaRPr lang="cs-CZ"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tcPr>
                </a:tc>
                <a:tc>
                  <a:txBody>
                    <a:bodyPr/>
                    <a:lstStyle/>
                    <a:p>
                      <a:pPr>
                        <a:lnSpc>
                          <a:spcPct val="107000"/>
                        </a:lnSpc>
                        <a:spcAft>
                          <a:spcPts val="0"/>
                        </a:spcAft>
                      </a:pPr>
                      <a:r>
                        <a:rPr lang="cs-CZ" sz="10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Obestavěný prostor celkem (m³)</a:t>
                      </a:r>
                      <a:endParaRPr lang="cs-CZ"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619647347"/>
                  </a:ext>
                </a:extLst>
              </a:tr>
              <a:tr h="214453">
                <a:tc>
                  <a:txBody>
                    <a:bodyPr/>
                    <a:lstStyle/>
                    <a:p>
                      <a:pPr>
                        <a:lnSpc>
                          <a:spcPct val="107000"/>
                        </a:lnSpc>
                        <a:spcAft>
                          <a:spcPts val="0"/>
                        </a:spcAft>
                      </a:pPr>
                      <a:r>
                        <a:rPr lang="cs-CZ" sz="10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Objekt "A"</a:t>
                      </a:r>
                      <a:endParaRPr lang="cs-CZ"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07000"/>
                        </a:lnSpc>
                        <a:spcAft>
                          <a:spcPts val="0"/>
                        </a:spcAft>
                      </a:pPr>
                      <a:r>
                        <a:rPr lang="cs-CZ" sz="10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204,10</a:t>
                      </a:r>
                      <a:endParaRPr lang="cs-CZ"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5">
                  <a:txBody>
                    <a:bodyPr/>
                    <a:lstStyle/>
                    <a:p>
                      <a:pPr algn="ctr">
                        <a:lnSpc>
                          <a:spcPct val="107000"/>
                        </a:lnSpc>
                        <a:spcAft>
                          <a:spcPts val="0"/>
                        </a:spcAft>
                      </a:pPr>
                      <a:r>
                        <a:rPr lang="cs-CZ" sz="10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2 486,70</a:t>
                      </a:r>
                      <a:endParaRPr lang="cs-CZ"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tcPr>
                </a:tc>
                <a:tc>
                  <a:txBody>
                    <a:bodyPr/>
                    <a:lstStyle/>
                    <a:p>
                      <a:pPr algn="r">
                        <a:lnSpc>
                          <a:spcPct val="107000"/>
                        </a:lnSpc>
                        <a:spcAft>
                          <a:spcPts val="0"/>
                        </a:spcAft>
                      </a:pPr>
                      <a:r>
                        <a:rPr lang="cs-CZ" sz="10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1 486,00</a:t>
                      </a:r>
                      <a:endParaRPr lang="cs-CZ"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5">
                  <a:txBody>
                    <a:bodyPr/>
                    <a:lstStyle/>
                    <a:p>
                      <a:pPr algn="ctr">
                        <a:lnSpc>
                          <a:spcPct val="107000"/>
                        </a:lnSpc>
                        <a:spcAft>
                          <a:spcPts val="0"/>
                        </a:spcAft>
                      </a:pPr>
                      <a:r>
                        <a:rPr lang="cs-CZ" sz="10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12 801,00</a:t>
                      </a:r>
                      <a:endParaRPr lang="cs-CZ"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571335693"/>
                  </a:ext>
                </a:extLst>
              </a:tr>
              <a:tr h="214453">
                <a:tc>
                  <a:txBody>
                    <a:bodyPr/>
                    <a:lstStyle/>
                    <a:p>
                      <a:pPr>
                        <a:lnSpc>
                          <a:spcPct val="107000"/>
                        </a:lnSpc>
                        <a:spcAft>
                          <a:spcPts val="0"/>
                        </a:spcAft>
                      </a:pPr>
                      <a:r>
                        <a:rPr lang="cs-CZ" sz="10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Objekt "B1"</a:t>
                      </a:r>
                      <a:endParaRPr lang="cs-CZ"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07000"/>
                        </a:lnSpc>
                        <a:spcAft>
                          <a:spcPts val="0"/>
                        </a:spcAft>
                      </a:pPr>
                      <a:r>
                        <a:rPr lang="cs-CZ" sz="10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1 212,30</a:t>
                      </a:r>
                      <a:endParaRPr lang="cs-CZ"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cs-CZ"/>
                    </a:p>
                  </a:txBody>
                  <a:tcPr/>
                </a:tc>
                <a:tc>
                  <a:txBody>
                    <a:bodyPr/>
                    <a:lstStyle/>
                    <a:p>
                      <a:pPr algn="r">
                        <a:lnSpc>
                          <a:spcPct val="107000"/>
                        </a:lnSpc>
                        <a:spcAft>
                          <a:spcPts val="0"/>
                        </a:spcAft>
                      </a:pPr>
                      <a:r>
                        <a:rPr lang="cs-CZ" sz="10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6 680,00</a:t>
                      </a:r>
                      <a:endParaRPr lang="cs-CZ"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cs-CZ"/>
                    </a:p>
                  </a:txBody>
                  <a:tcPr/>
                </a:tc>
                <a:extLst>
                  <a:ext uri="{0D108BD9-81ED-4DB2-BD59-A6C34878D82A}">
                    <a16:rowId xmlns:a16="http://schemas.microsoft.com/office/drawing/2014/main" val="3080506168"/>
                  </a:ext>
                </a:extLst>
              </a:tr>
              <a:tr h="214453">
                <a:tc>
                  <a:txBody>
                    <a:bodyPr/>
                    <a:lstStyle/>
                    <a:p>
                      <a:pPr>
                        <a:lnSpc>
                          <a:spcPct val="107000"/>
                        </a:lnSpc>
                        <a:spcAft>
                          <a:spcPts val="0"/>
                        </a:spcAft>
                      </a:pPr>
                      <a:r>
                        <a:rPr lang="cs-CZ" sz="10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Objekt "B2"</a:t>
                      </a:r>
                      <a:endParaRPr lang="cs-CZ"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07000"/>
                        </a:lnSpc>
                        <a:spcAft>
                          <a:spcPts val="0"/>
                        </a:spcAft>
                      </a:pPr>
                      <a:r>
                        <a:rPr lang="cs-CZ" sz="10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304,00</a:t>
                      </a:r>
                      <a:endParaRPr lang="cs-CZ"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cs-CZ"/>
                    </a:p>
                  </a:txBody>
                  <a:tcPr/>
                </a:tc>
                <a:tc>
                  <a:txBody>
                    <a:bodyPr/>
                    <a:lstStyle/>
                    <a:p>
                      <a:pPr algn="r">
                        <a:lnSpc>
                          <a:spcPct val="107000"/>
                        </a:lnSpc>
                        <a:spcAft>
                          <a:spcPts val="0"/>
                        </a:spcAft>
                      </a:pPr>
                      <a:r>
                        <a:rPr lang="cs-CZ" sz="10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1 231,00</a:t>
                      </a:r>
                      <a:endParaRPr lang="cs-CZ"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cs-CZ"/>
                    </a:p>
                  </a:txBody>
                  <a:tcPr/>
                </a:tc>
                <a:extLst>
                  <a:ext uri="{0D108BD9-81ED-4DB2-BD59-A6C34878D82A}">
                    <a16:rowId xmlns:a16="http://schemas.microsoft.com/office/drawing/2014/main" val="4032394410"/>
                  </a:ext>
                </a:extLst>
              </a:tr>
              <a:tr h="214453">
                <a:tc>
                  <a:txBody>
                    <a:bodyPr/>
                    <a:lstStyle/>
                    <a:p>
                      <a:pPr>
                        <a:lnSpc>
                          <a:spcPct val="107000"/>
                        </a:lnSpc>
                        <a:spcAft>
                          <a:spcPts val="0"/>
                        </a:spcAft>
                      </a:pPr>
                      <a:r>
                        <a:rPr lang="cs-CZ" sz="10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Objekt "C"</a:t>
                      </a:r>
                      <a:endParaRPr lang="cs-CZ"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07000"/>
                        </a:lnSpc>
                        <a:spcAft>
                          <a:spcPts val="0"/>
                        </a:spcAft>
                      </a:pPr>
                      <a:r>
                        <a:rPr lang="cs-CZ" sz="10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368,90</a:t>
                      </a:r>
                      <a:endParaRPr lang="cs-CZ"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cs-CZ"/>
                    </a:p>
                  </a:txBody>
                  <a:tcPr/>
                </a:tc>
                <a:tc>
                  <a:txBody>
                    <a:bodyPr/>
                    <a:lstStyle/>
                    <a:p>
                      <a:pPr algn="r">
                        <a:lnSpc>
                          <a:spcPct val="107000"/>
                        </a:lnSpc>
                        <a:spcAft>
                          <a:spcPts val="0"/>
                        </a:spcAft>
                      </a:pPr>
                      <a:r>
                        <a:rPr lang="cs-CZ" sz="10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1 505,00</a:t>
                      </a:r>
                      <a:endParaRPr lang="cs-CZ"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cs-CZ"/>
                    </a:p>
                  </a:txBody>
                  <a:tcPr/>
                </a:tc>
                <a:extLst>
                  <a:ext uri="{0D108BD9-81ED-4DB2-BD59-A6C34878D82A}">
                    <a16:rowId xmlns:a16="http://schemas.microsoft.com/office/drawing/2014/main" val="4154926186"/>
                  </a:ext>
                </a:extLst>
              </a:tr>
              <a:tr h="214453">
                <a:tc>
                  <a:txBody>
                    <a:bodyPr/>
                    <a:lstStyle/>
                    <a:p>
                      <a:pPr>
                        <a:lnSpc>
                          <a:spcPct val="107000"/>
                        </a:lnSpc>
                        <a:spcAft>
                          <a:spcPts val="0"/>
                        </a:spcAft>
                      </a:pPr>
                      <a:r>
                        <a:rPr lang="cs-CZ" sz="10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Objekt "D"</a:t>
                      </a:r>
                      <a:endParaRPr lang="cs-CZ"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38100" cap="flat" cmpd="sng" algn="ctr">
                      <a:solidFill>
                        <a:schemeClr val="tx1"/>
                      </a:solidFill>
                      <a:prstDash val="solid"/>
                      <a:round/>
                      <a:headEnd type="none" w="med" len="med"/>
                      <a:tailEnd type="none" w="med" len="med"/>
                    </a:lnB>
                  </a:tcPr>
                </a:tc>
                <a:tc>
                  <a:txBody>
                    <a:bodyPr/>
                    <a:lstStyle/>
                    <a:p>
                      <a:pPr algn="r">
                        <a:lnSpc>
                          <a:spcPct val="107000"/>
                        </a:lnSpc>
                        <a:spcAft>
                          <a:spcPts val="0"/>
                        </a:spcAft>
                      </a:pPr>
                      <a:r>
                        <a:rPr lang="cs-CZ" sz="10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353,00</a:t>
                      </a:r>
                      <a:endParaRPr lang="cs-CZ"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38100" cap="flat" cmpd="sng" algn="ctr">
                      <a:solidFill>
                        <a:schemeClr val="tx1"/>
                      </a:solidFill>
                      <a:prstDash val="solid"/>
                      <a:round/>
                      <a:headEnd type="none" w="med" len="med"/>
                      <a:tailEnd type="none" w="med" len="med"/>
                    </a:lnB>
                  </a:tcPr>
                </a:tc>
                <a:tc vMerge="1">
                  <a:txBody>
                    <a:bodyPr/>
                    <a:lstStyle/>
                    <a:p>
                      <a:endParaRPr lang="cs-CZ"/>
                    </a:p>
                  </a:txBody>
                  <a:tcPr/>
                </a:tc>
                <a:tc>
                  <a:txBody>
                    <a:bodyPr/>
                    <a:lstStyle/>
                    <a:p>
                      <a:pPr algn="r">
                        <a:lnSpc>
                          <a:spcPct val="107000"/>
                        </a:lnSpc>
                        <a:spcAft>
                          <a:spcPts val="0"/>
                        </a:spcAft>
                      </a:pPr>
                      <a:r>
                        <a:rPr lang="cs-CZ" sz="10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1 899,00</a:t>
                      </a:r>
                      <a:endParaRPr lang="cs-CZ"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38100" cap="flat" cmpd="sng" algn="ctr">
                      <a:solidFill>
                        <a:schemeClr val="tx1"/>
                      </a:solidFill>
                      <a:prstDash val="solid"/>
                      <a:round/>
                      <a:headEnd type="none" w="med" len="med"/>
                      <a:tailEnd type="none" w="med" len="med"/>
                    </a:lnB>
                  </a:tcPr>
                </a:tc>
                <a:tc vMerge="1">
                  <a:txBody>
                    <a:bodyPr/>
                    <a:lstStyle/>
                    <a:p>
                      <a:endParaRPr lang="cs-CZ"/>
                    </a:p>
                  </a:txBody>
                  <a:tcPr/>
                </a:tc>
                <a:extLst>
                  <a:ext uri="{0D108BD9-81ED-4DB2-BD59-A6C34878D82A}">
                    <a16:rowId xmlns:a16="http://schemas.microsoft.com/office/drawing/2014/main" val="2296972746"/>
                  </a:ext>
                </a:extLst>
              </a:tr>
            </a:tbl>
          </a:graphicData>
        </a:graphic>
      </p:graphicFrame>
      <p:sp>
        <p:nvSpPr>
          <p:cNvPr id="16" name="Obdélník 15">
            <a:extLst>
              <a:ext uri="{FF2B5EF4-FFF2-40B4-BE49-F238E27FC236}">
                <a16:creationId xmlns:a16="http://schemas.microsoft.com/office/drawing/2014/main" id="{8CBDF4B2-E4B1-4907-B27D-4921A2508C44}"/>
              </a:ext>
            </a:extLst>
          </p:cNvPr>
          <p:cNvSpPr/>
          <p:nvPr/>
        </p:nvSpPr>
        <p:spPr>
          <a:xfrm>
            <a:off x="840583" y="7705296"/>
            <a:ext cx="8219053" cy="646331"/>
          </a:xfrm>
          <a:prstGeom prst="rect">
            <a:avLst/>
          </a:prstGeom>
        </p:spPr>
        <p:txBody>
          <a:bodyPr wrap="square">
            <a:spAutoFit/>
          </a:bodyPr>
          <a:lstStyle/>
          <a:p>
            <a:r>
              <a:rPr lang="cs-CZ" b="1" dirty="0"/>
              <a:t>Výpočet výnosu za nájemné – volné prostory (potenciál)</a:t>
            </a:r>
            <a:endParaRPr lang="cs-CZ" dirty="0"/>
          </a:p>
          <a:p>
            <a:endParaRPr lang="cs-CZ" dirty="0"/>
          </a:p>
        </p:txBody>
      </p:sp>
      <p:graphicFrame>
        <p:nvGraphicFramePr>
          <p:cNvPr id="17" name="Tabulka 16">
            <a:extLst>
              <a:ext uri="{FF2B5EF4-FFF2-40B4-BE49-F238E27FC236}">
                <a16:creationId xmlns:a16="http://schemas.microsoft.com/office/drawing/2014/main" id="{7160F6A3-4F92-44E2-8962-7B21835567C5}"/>
              </a:ext>
            </a:extLst>
          </p:cNvPr>
          <p:cNvGraphicFramePr>
            <a:graphicFrameLocks noGrp="1"/>
          </p:cNvGraphicFramePr>
          <p:nvPr>
            <p:extLst>
              <p:ext uri="{D42A27DB-BD31-4B8C-83A1-F6EECF244321}">
                <p14:modId xmlns:p14="http://schemas.microsoft.com/office/powerpoint/2010/main" val="1276052525"/>
              </p:ext>
            </p:extLst>
          </p:nvPr>
        </p:nvGraphicFramePr>
        <p:xfrm>
          <a:off x="973318" y="8201170"/>
          <a:ext cx="5555128" cy="1027665"/>
        </p:xfrm>
        <a:graphic>
          <a:graphicData uri="http://schemas.openxmlformats.org/drawingml/2006/table">
            <a:tbl>
              <a:tblPr firstRow="1" firstCol="1" bandRow="1"/>
              <a:tblGrid>
                <a:gridCol w="1553837">
                  <a:extLst>
                    <a:ext uri="{9D8B030D-6E8A-4147-A177-3AD203B41FA5}">
                      <a16:colId xmlns:a16="http://schemas.microsoft.com/office/drawing/2014/main" val="1734216724"/>
                    </a:ext>
                  </a:extLst>
                </a:gridCol>
                <a:gridCol w="1579627">
                  <a:extLst>
                    <a:ext uri="{9D8B030D-6E8A-4147-A177-3AD203B41FA5}">
                      <a16:colId xmlns:a16="http://schemas.microsoft.com/office/drawing/2014/main" val="1732566172"/>
                    </a:ext>
                  </a:extLst>
                </a:gridCol>
                <a:gridCol w="1253385">
                  <a:extLst>
                    <a:ext uri="{9D8B030D-6E8A-4147-A177-3AD203B41FA5}">
                      <a16:colId xmlns:a16="http://schemas.microsoft.com/office/drawing/2014/main" val="46014348"/>
                    </a:ext>
                  </a:extLst>
                </a:gridCol>
                <a:gridCol w="1168279">
                  <a:extLst>
                    <a:ext uri="{9D8B030D-6E8A-4147-A177-3AD203B41FA5}">
                      <a16:colId xmlns:a16="http://schemas.microsoft.com/office/drawing/2014/main" val="2778350564"/>
                    </a:ext>
                  </a:extLst>
                </a:gridCol>
              </a:tblGrid>
              <a:tr h="739642">
                <a:tc>
                  <a:txBody>
                    <a:bodyPr/>
                    <a:lstStyle/>
                    <a:p>
                      <a:pPr algn="ctr">
                        <a:lnSpc>
                          <a:spcPct val="107000"/>
                        </a:lnSpc>
                        <a:spcAft>
                          <a:spcPts val="0"/>
                        </a:spcAft>
                      </a:pPr>
                      <a:r>
                        <a:rPr lang="cs-CZ" sz="10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Nájemce</a:t>
                      </a:r>
                      <a:endParaRPr lang="cs-CZ"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tcPr>
                </a:tc>
                <a:tc>
                  <a:txBody>
                    <a:bodyPr/>
                    <a:lstStyle/>
                    <a:p>
                      <a:pPr algn="ctr">
                        <a:lnSpc>
                          <a:spcPct val="107000"/>
                        </a:lnSpc>
                        <a:spcAft>
                          <a:spcPts val="0"/>
                        </a:spcAft>
                      </a:pPr>
                      <a:r>
                        <a:rPr lang="cs-CZ" sz="10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výměra (m²)                                        bez parkoviště a venkovní plochy</a:t>
                      </a:r>
                      <a:endParaRPr lang="cs-CZ"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tcPr>
                </a:tc>
                <a:tc>
                  <a:txBody>
                    <a:bodyPr/>
                    <a:lstStyle/>
                    <a:p>
                      <a:pPr algn="ctr">
                        <a:lnSpc>
                          <a:spcPct val="107000"/>
                        </a:lnSpc>
                        <a:spcAft>
                          <a:spcPts val="0"/>
                        </a:spcAft>
                      </a:pPr>
                      <a:r>
                        <a:rPr lang="cs-CZ" sz="10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Výnos/měsíc</a:t>
                      </a:r>
                      <a:endParaRPr lang="cs-CZ"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tcPr>
                </a:tc>
                <a:tc>
                  <a:txBody>
                    <a:bodyPr/>
                    <a:lstStyle/>
                    <a:p>
                      <a:pPr algn="ctr">
                        <a:lnSpc>
                          <a:spcPct val="107000"/>
                        </a:lnSpc>
                        <a:spcAft>
                          <a:spcPts val="0"/>
                        </a:spcAft>
                      </a:pPr>
                      <a:r>
                        <a:rPr lang="cs-CZ" sz="10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Výnos/rok</a:t>
                      </a:r>
                      <a:endParaRPr lang="cs-CZ"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872622271"/>
                  </a:ext>
                </a:extLst>
              </a:tr>
              <a:tr h="288023">
                <a:tc>
                  <a:txBody>
                    <a:bodyPr/>
                    <a:lstStyle/>
                    <a:p>
                      <a:pPr>
                        <a:lnSpc>
                          <a:spcPct val="107000"/>
                        </a:lnSpc>
                        <a:spcAft>
                          <a:spcPts val="0"/>
                        </a:spcAft>
                      </a:pPr>
                      <a:r>
                        <a:rPr lang="cs-CZ" sz="10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Volné prostory</a:t>
                      </a:r>
                      <a:endParaRPr lang="cs-CZ"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tcPr>
                </a:tc>
                <a:tc>
                  <a:txBody>
                    <a:bodyPr/>
                    <a:lstStyle/>
                    <a:p>
                      <a:pPr algn="r">
                        <a:lnSpc>
                          <a:spcPct val="107000"/>
                        </a:lnSpc>
                        <a:spcAft>
                          <a:spcPts val="0"/>
                        </a:spcAft>
                      </a:pPr>
                      <a:r>
                        <a:rPr lang="cs-CZ" sz="10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378,00</a:t>
                      </a:r>
                      <a:endParaRPr lang="cs-CZ"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tcPr>
                </a:tc>
                <a:tc>
                  <a:txBody>
                    <a:bodyPr/>
                    <a:lstStyle/>
                    <a:p>
                      <a:pPr algn="r">
                        <a:lnSpc>
                          <a:spcPct val="107000"/>
                        </a:lnSpc>
                        <a:spcAft>
                          <a:spcPts val="0"/>
                        </a:spcAft>
                      </a:pPr>
                      <a:r>
                        <a:rPr lang="cs-CZ" sz="10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15 000,00 Kč</a:t>
                      </a:r>
                      <a:endParaRPr lang="cs-CZ"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tcPr>
                </a:tc>
                <a:tc>
                  <a:txBody>
                    <a:bodyPr/>
                    <a:lstStyle/>
                    <a:p>
                      <a:pPr algn="r">
                        <a:lnSpc>
                          <a:spcPct val="107000"/>
                        </a:lnSpc>
                        <a:spcAft>
                          <a:spcPts val="0"/>
                        </a:spcAft>
                      </a:pPr>
                      <a:r>
                        <a:rPr lang="cs-CZ" sz="10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180 000,00 Kč</a:t>
                      </a:r>
                      <a:endParaRPr lang="cs-CZ"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718942603"/>
                  </a:ext>
                </a:extLst>
              </a:tr>
            </a:tbl>
          </a:graphicData>
        </a:graphic>
      </p:graphicFrame>
      <p:sp>
        <p:nvSpPr>
          <p:cNvPr id="9" name="Rectangle 22">
            <a:extLst>
              <a:ext uri="{FF2B5EF4-FFF2-40B4-BE49-F238E27FC236}">
                <a16:creationId xmlns:a16="http://schemas.microsoft.com/office/drawing/2014/main" id="{61A4448F-97AE-4EFC-AA9C-25E1B5E68A08}"/>
              </a:ext>
            </a:extLst>
          </p:cNvPr>
          <p:cNvSpPr/>
          <p:nvPr/>
        </p:nvSpPr>
        <p:spPr>
          <a:xfrm>
            <a:off x="0" y="0"/>
            <a:ext cx="17629083" cy="609600"/>
          </a:xfrm>
          <a:prstGeom prst="rect">
            <a:avLst/>
          </a:prstGeom>
          <a:solidFill>
            <a:srgbClr val="DFDF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2"/>
            <a:r>
              <a:rPr lang="cs-CZ" sz="1200" b="1" dirty="0">
                <a:solidFill>
                  <a:prstClr val="black"/>
                </a:solidFill>
              </a:rPr>
              <a:t>                       Areál Hradec Králové, </a:t>
            </a:r>
            <a:r>
              <a:rPr lang="cs-CZ" sz="1200" b="1" dirty="0" err="1">
                <a:solidFill>
                  <a:prstClr val="black"/>
                </a:solidFill>
              </a:rPr>
              <a:t>k.ú</a:t>
            </a:r>
            <a:r>
              <a:rPr lang="cs-CZ" sz="1200" b="1" dirty="0">
                <a:solidFill>
                  <a:prstClr val="black"/>
                </a:solidFill>
              </a:rPr>
              <a:t>. </a:t>
            </a:r>
            <a:r>
              <a:rPr lang="cs-CZ" sz="1200" b="1" dirty="0" err="1">
                <a:solidFill>
                  <a:prstClr val="black"/>
                </a:solidFill>
              </a:rPr>
              <a:t>Plotiště</a:t>
            </a:r>
            <a:r>
              <a:rPr lang="cs-CZ" sz="1200" b="1" dirty="0">
                <a:solidFill>
                  <a:prstClr val="black"/>
                </a:solidFill>
              </a:rPr>
              <a:t> nad Labem</a:t>
            </a:r>
          </a:p>
        </p:txBody>
      </p:sp>
      <p:pic>
        <p:nvPicPr>
          <p:cNvPr id="4098" name="Picture 2" descr="Nájmy_final">
            <a:extLst>
              <a:ext uri="{FF2B5EF4-FFF2-40B4-BE49-F238E27FC236}">
                <a16:creationId xmlns:a16="http://schemas.microsoft.com/office/drawing/2014/main" id="{622F1FA2-BE25-4323-B567-519426AD14C6}"/>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990601" y="6055489"/>
            <a:ext cx="5977749" cy="31733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9734634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Nadpis 8">
            <a:extLst>
              <a:ext uri="{FF2B5EF4-FFF2-40B4-BE49-F238E27FC236}">
                <a16:creationId xmlns:a16="http://schemas.microsoft.com/office/drawing/2014/main" id="{501C339F-2F1B-4A2E-9C4E-6C2EEDB9FA2F}"/>
              </a:ext>
            </a:extLst>
          </p:cNvPr>
          <p:cNvSpPr>
            <a:spLocks noGrp="1"/>
          </p:cNvSpPr>
          <p:nvPr>
            <p:ph type="title"/>
          </p:nvPr>
        </p:nvSpPr>
        <p:spPr>
          <a:xfrm>
            <a:off x="1210697" y="527404"/>
            <a:ext cx="15188744" cy="932686"/>
          </a:xfrm>
        </p:spPr>
        <p:txBody>
          <a:bodyPr>
            <a:normAutofit fontScale="90000"/>
          </a:bodyPr>
          <a:lstStyle/>
          <a:p>
            <a:pPr algn="ctr"/>
            <a:br>
              <a:rPr lang="cs-CZ" sz="1800" b="1" dirty="0">
                <a:latin typeface="+mn-lt"/>
              </a:rPr>
            </a:br>
            <a:br>
              <a:rPr lang="cs-CZ" sz="1800" b="1" dirty="0">
                <a:latin typeface="+mn-lt"/>
              </a:rPr>
            </a:br>
            <a:br>
              <a:rPr lang="cs-CZ" sz="1800" b="1" dirty="0">
                <a:latin typeface="+mn-lt"/>
              </a:rPr>
            </a:br>
            <a:r>
              <a:rPr lang="cs-CZ" sz="1800" b="1" dirty="0">
                <a:latin typeface="+mn-lt"/>
              </a:rPr>
              <a:t>KATASTRÁLNÍ MAPA</a:t>
            </a:r>
          </a:p>
        </p:txBody>
      </p:sp>
      <p:sp>
        <p:nvSpPr>
          <p:cNvPr id="3" name="Zástupný symbol pro číslo snímku 2">
            <a:extLst>
              <a:ext uri="{FF2B5EF4-FFF2-40B4-BE49-F238E27FC236}">
                <a16:creationId xmlns:a16="http://schemas.microsoft.com/office/drawing/2014/main" id="{A5415FB7-44D2-471E-98AB-B8B9D041B958}"/>
              </a:ext>
            </a:extLst>
          </p:cNvPr>
          <p:cNvSpPr>
            <a:spLocks noGrp="1"/>
          </p:cNvSpPr>
          <p:nvPr>
            <p:ph type="sldNum" sz="quarter" idx="12"/>
          </p:nvPr>
        </p:nvSpPr>
        <p:spPr/>
        <p:txBody>
          <a:bodyPr/>
          <a:lstStyle/>
          <a:p>
            <a:fld id="{81C0F577-531D-4BD3-A3B5-04C6E50C5BEA}" type="slidenum">
              <a:rPr lang="cs-CZ" smtClean="0"/>
              <a:pPr/>
              <a:t>9</a:t>
            </a:fld>
            <a:endParaRPr lang="cs-CZ"/>
          </a:p>
        </p:txBody>
      </p:sp>
      <p:sp>
        <p:nvSpPr>
          <p:cNvPr id="5" name="Rectangle 22">
            <a:extLst>
              <a:ext uri="{FF2B5EF4-FFF2-40B4-BE49-F238E27FC236}">
                <a16:creationId xmlns:a16="http://schemas.microsoft.com/office/drawing/2014/main" id="{77252250-37EA-4FA3-A87B-9B3B457941F4}"/>
              </a:ext>
            </a:extLst>
          </p:cNvPr>
          <p:cNvSpPr/>
          <p:nvPr/>
        </p:nvSpPr>
        <p:spPr>
          <a:xfrm>
            <a:off x="0" y="0"/>
            <a:ext cx="17629083" cy="609600"/>
          </a:xfrm>
          <a:prstGeom prst="rect">
            <a:avLst/>
          </a:prstGeom>
          <a:solidFill>
            <a:srgbClr val="DFDF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2"/>
            <a:r>
              <a:rPr lang="cs-CZ" sz="1200" b="1" dirty="0">
                <a:solidFill>
                  <a:prstClr val="black"/>
                </a:solidFill>
              </a:rPr>
              <a:t>                       Areál Hradec Králové, </a:t>
            </a:r>
            <a:r>
              <a:rPr lang="cs-CZ" sz="1200" b="1" dirty="0" err="1">
                <a:solidFill>
                  <a:prstClr val="black"/>
                </a:solidFill>
              </a:rPr>
              <a:t>k.ú</a:t>
            </a:r>
            <a:r>
              <a:rPr lang="cs-CZ" sz="1200" b="1" dirty="0">
                <a:solidFill>
                  <a:prstClr val="black"/>
                </a:solidFill>
              </a:rPr>
              <a:t>. </a:t>
            </a:r>
            <a:r>
              <a:rPr lang="cs-CZ" sz="1200" b="1" dirty="0" err="1">
                <a:solidFill>
                  <a:prstClr val="black"/>
                </a:solidFill>
              </a:rPr>
              <a:t>Plotiště</a:t>
            </a:r>
            <a:r>
              <a:rPr lang="cs-CZ" sz="1200" b="1" dirty="0">
                <a:solidFill>
                  <a:prstClr val="black"/>
                </a:solidFill>
              </a:rPr>
              <a:t> nad Labem</a:t>
            </a:r>
          </a:p>
        </p:txBody>
      </p:sp>
      <p:pic>
        <p:nvPicPr>
          <p:cNvPr id="4" name="Obrázek 3">
            <a:extLst>
              <a:ext uri="{FF2B5EF4-FFF2-40B4-BE49-F238E27FC236}">
                <a16:creationId xmlns:a16="http://schemas.microsoft.com/office/drawing/2014/main" id="{52089A87-0237-4EA0-865F-1004A83D48F9}"/>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956916" y="2529917"/>
            <a:ext cx="7715250" cy="5581650"/>
          </a:xfrm>
          <a:prstGeom prst="rect">
            <a:avLst/>
          </a:prstGeom>
        </p:spPr>
      </p:pic>
    </p:spTree>
    <p:extLst>
      <p:ext uri="{BB962C8B-B14F-4D97-AF65-F5344CB8AC3E}">
        <p14:creationId xmlns:p14="http://schemas.microsoft.com/office/powerpoint/2010/main" val="410172014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Zástupný symbol pro obsah 3">
            <a:extLst>
              <a:ext uri="{FF2B5EF4-FFF2-40B4-BE49-F238E27FC236}">
                <a16:creationId xmlns:a16="http://schemas.microsoft.com/office/drawing/2014/main" id="{396E1CDB-C838-49C5-8B40-F2F8B2297C76}"/>
              </a:ext>
            </a:extLst>
          </p:cNvPr>
          <p:cNvSpPr>
            <a:spLocks noGrp="1"/>
          </p:cNvSpPr>
          <p:nvPr>
            <p:ph idx="1"/>
          </p:nvPr>
        </p:nvSpPr>
        <p:spPr>
          <a:xfrm>
            <a:off x="1210697" y="1342922"/>
            <a:ext cx="15188744" cy="6105013"/>
          </a:xfrm>
        </p:spPr>
        <p:txBody>
          <a:bodyPr>
            <a:normAutofit/>
          </a:bodyPr>
          <a:lstStyle/>
          <a:p>
            <a:pPr marL="0" indent="0" algn="ctr">
              <a:buNone/>
            </a:pPr>
            <a:r>
              <a:rPr lang="cs-CZ" sz="4800" b="1" dirty="0"/>
              <a:t>DRAŽEBNÍ SPOLEČNOST</a:t>
            </a:r>
          </a:p>
          <a:p>
            <a:pPr marL="0" indent="0" algn="ctr">
              <a:buNone/>
            </a:pPr>
            <a:endParaRPr lang="cs-CZ" sz="5778" b="1" dirty="0"/>
          </a:p>
        </p:txBody>
      </p:sp>
      <p:sp>
        <p:nvSpPr>
          <p:cNvPr id="7" name="TextovéPole 6">
            <a:extLst>
              <a:ext uri="{FF2B5EF4-FFF2-40B4-BE49-F238E27FC236}">
                <a16:creationId xmlns:a16="http://schemas.microsoft.com/office/drawing/2014/main" id="{5CCE20E1-B89C-40F3-B951-D3EE8FEB91B5}"/>
              </a:ext>
            </a:extLst>
          </p:cNvPr>
          <p:cNvSpPr txBox="1"/>
          <p:nvPr/>
        </p:nvSpPr>
        <p:spPr>
          <a:xfrm>
            <a:off x="6838522" y="3864528"/>
            <a:ext cx="4452437" cy="523220"/>
          </a:xfrm>
          <a:prstGeom prst="rect">
            <a:avLst/>
          </a:prstGeom>
          <a:noFill/>
        </p:spPr>
        <p:txBody>
          <a:bodyPr wrap="square" rtlCol="0">
            <a:spAutoFit/>
          </a:bodyPr>
          <a:lstStyle/>
          <a:p>
            <a:r>
              <a:rPr lang="cs-CZ" sz="2800" b="1" dirty="0">
                <a:solidFill>
                  <a:srgbClr val="990035"/>
                </a:solidFill>
              </a:rPr>
              <a:t>Jednička na poli dražeb</a:t>
            </a:r>
          </a:p>
        </p:txBody>
      </p:sp>
      <p:sp>
        <p:nvSpPr>
          <p:cNvPr id="8" name="TextovéPole 7">
            <a:extLst>
              <a:ext uri="{FF2B5EF4-FFF2-40B4-BE49-F238E27FC236}">
                <a16:creationId xmlns:a16="http://schemas.microsoft.com/office/drawing/2014/main" id="{FBE096FE-B593-4208-84F7-9D3FD97C59D9}"/>
              </a:ext>
            </a:extLst>
          </p:cNvPr>
          <p:cNvSpPr txBox="1"/>
          <p:nvPr/>
        </p:nvSpPr>
        <p:spPr>
          <a:xfrm>
            <a:off x="5811062" y="4496154"/>
            <a:ext cx="6507359" cy="830997"/>
          </a:xfrm>
          <a:prstGeom prst="rect">
            <a:avLst/>
          </a:prstGeom>
          <a:noFill/>
        </p:spPr>
        <p:txBody>
          <a:bodyPr wrap="none" rtlCol="0">
            <a:spAutoFit/>
          </a:bodyPr>
          <a:lstStyle/>
          <a:p>
            <a:r>
              <a:rPr lang="cs-CZ" sz="4800" b="1" dirty="0"/>
              <a:t>WWW.PROKONZULTA.CZ</a:t>
            </a:r>
          </a:p>
        </p:txBody>
      </p:sp>
      <p:sp>
        <p:nvSpPr>
          <p:cNvPr id="9" name="TextovéPole 8">
            <a:extLst>
              <a:ext uri="{FF2B5EF4-FFF2-40B4-BE49-F238E27FC236}">
                <a16:creationId xmlns:a16="http://schemas.microsoft.com/office/drawing/2014/main" id="{10B8AD62-D0E4-4D7B-BE8A-92CEAEC612E1}"/>
              </a:ext>
            </a:extLst>
          </p:cNvPr>
          <p:cNvSpPr txBox="1"/>
          <p:nvPr/>
        </p:nvSpPr>
        <p:spPr>
          <a:xfrm>
            <a:off x="4398815" y="5435557"/>
            <a:ext cx="9331850" cy="523220"/>
          </a:xfrm>
          <a:prstGeom prst="rect">
            <a:avLst/>
          </a:prstGeom>
          <a:noFill/>
        </p:spPr>
        <p:txBody>
          <a:bodyPr wrap="none" rtlCol="0">
            <a:spAutoFit/>
          </a:bodyPr>
          <a:lstStyle/>
          <a:p>
            <a:r>
              <a:rPr lang="cs-CZ" sz="2800" b="1" dirty="0">
                <a:solidFill>
                  <a:srgbClr val="990035"/>
                </a:solidFill>
              </a:rPr>
              <a:t>Specialista na dražby, E-aukce, výběrová řízení, realitní prodej</a:t>
            </a:r>
          </a:p>
        </p:txBody>
      </p:sp>
      <p:grpSp>
        <p:nvGrpSpPr>
          <p:cNvPr id="31" name="Group 10983">
            <a:extLst>
              <a:ext uri="{FF2B5EF4-FFF2-40B4-BE49-F238E27FC236}">
                <a16:creationId xmlns:a16="http://schemas.microsoft.com/office/drawing/2014/main" id="{DDBBA7F6-5921-4D48-9128-30F1CF6AD5DA}"/>
              </a:ext>
            </a:extLst>
          </p:cNvPr>
          <p:cNvGrpSpPr/>
          <p:nvPr/>
        </p:nvGrpSpPr>
        <p:grpSpPr>
          <a:xfrm>
            <a:off x="4874204" y="2140379"/>
            <a:ext cx="8460000" cy="1440000"/>
            <a:chOff x="0" y="0"/>
            <a:chExt cx="5989709" cy="1196012"/>
          </a:xfrm>
        </p:grpSpPr>
        <p:sp>
          <p:nvSpPr>
            <p:cNvPr id="32" name="Shape 185">
              <a:extLst>
                <a:ext uri="{FF2B5EF4-FFF2-40B4-BE49-F238E27FC236}">
                  <a16:creationId xmlns:a16="http://schemas.microsoft.com/office/drawing/2014/main" id="{65FEB63A-0FAF-4D47-A80D-88945FD3E570}"/>
                </a:ext>
              </a:extLst>
            </p:cNvPr>
            <p:cNvSpPr/>
            <p:nvPr/>
          </p:nvSpPr>
          <p:spPr>
            <a:xfrm>
              <a:off x="1656291" y="276405"/>
              <a:ext cx="4333418" cy="919607"/>
            </a:xfrm>
            <a:custGeom>
              <a:avLst/>
              <a:gdLst/>
              <a:ahLst/>
              <a:cxnLst/>
              <a:rect l="0" t="0" r="0" b="0"/>
              <a:pathLst>
                <a:path w="4333418" h="919607">
                  <a:moveTo>
                    <a:pt x="227736" y="0"/>
                  </a:moveTo>
                  <a:lnTo>
                    <a:pt x="4333418" y="0"/>
                  </a:lnTo>
                  <a:lnTo>
                    <a:pt x="4105619" y="919607"/>
                  </a:lnTo>
                  <a:lnTo>
                    <a:pt x="0" y="919607"/>
                  </a:lnTo>
                  <a:lnTo>
                    <a:pt x="227736" y="0"/>
                  </a:lnTo>
                  <a:close/>
                </a:path>
              </a:pathLst>
            </a:custGeom>
            <a:ln w="0" cap="flat">
              <a:miter lim="127000"/>
            </a:ln>
          </p:spPr>
          <p:style>
            <a:lnRef idx="0">
              <a:srgbClr val="000000">
                <a:alpha val="0"/>
              </a:srgbClr>
            </a:lnRef>
            <a:fillRef idx="1">
              <a:srgbClr val="BC2D47"/>
            </a:fillRef>
            <a:effectRef idx="0">
              <a:scrgbClr r="0" g="0" b="0"/>
            </a:effectRef>
            <a:fontRef idx="none"/>
          </p:style>
          <p:txBody>
            <a:bodyPr/>
            <a:lstStyle/>
            <a:p>
              <a:endParaRPr lang="cs-CZ" sz="2600"/>
            </a:p>
          </p:txBody>
        </p:sp>
        <p:sp>
          <p:nvSpPr>
            <p:cNvPr id="33" name="Shape 186">
              <a:extLst>
                <a:ext uri="{FF2B5EF4-FFF2-40B4-BE49-F238E27FC236}">
                  <a16:creationId xmlns:a16="http://schemas.microsoft.com/office/drawing/2014/main" id="{3644A70D-F53A-4C07-8679-34A53DB93C68}"/>
                </a:ext>
              </a:extLst>
            </p:cNvPr>
            <p:cNvSpPr/>
            <p:nvPr/>
          </p:nvSpPr>
          <p:spPr>
            <a:xfrm>
              <a:off x="1656291" y="276405"/>
              <a:ext cx="4333418" cy="919607"/>
            </a:xfrm>
            <a:custGeom>
              <a:avLst/>
              <a:gdLst/>
              <a:ahLst/>
              <a:cxnLst/>
              <a:rect l="0" t="0" r="0" b="0"/>
              <a:pathLst>
                <a:path w="4333418" h="919607">
                  <a:moveTo>
                    <a:pt x="0" y="919607"/>
                  </a:moveTo>
                  <a:lnTo>
                    <a:pt x="227736" y="0"/>
                  </a:lnTo>
                  <a:lnTo>
                    <a:pt x="4333418" y="0"/>
                  </a:lnTo>
                  <a:lnTo>
                    <a:pt x="4105619" y="919607"/>
                  </a:lnTo>
                  <a:lnTo>
                    <a:pt x="0" y="919607"/>
                  </a:lnTo>
                  <a:close/>
                </a:path>
              </a:pathLst>
            </a:custGeom>
            <a:ln w="58166" cap="flat">
              <a:round/>
            </a:ln>
          </p:spPr>
          <p:style>
            <a:lnRef idx="1">
              <a:srgbClr val="BC2D47"/>
            </a:lnRef>
            <a:fillRef idx="0">
              <a:srgbClr val="000000">
                <a:alpha val="0"/>
              </a:srgbClr>
            </a:fillRef>
            <a:effectRef idx="0">
              <a:scrgbClr r="0" g="0" b="0"/>
            </a:effectRef>
            <a:fontRef idx="none"/>
          </p:style>
          <p:txBody>
            <a:bodyPr/>
            <a:lstStyle/>
            <a:p>
              <a:endParaRPr lang="cs-CZ" sz="2600"/>
            </a:p>
          </p:txBody>
        </p:sp>
        <p:sp>
          <p:nvSpPr>
            <p:cNvPr id="34" name="Shape 187">
              <a:extLst>
                <a:ext uri="{FF2B5EF4-FFF2-40B4-BE49-F238E27FC236}">
                  <a16:creationId xmlns:a16="http://schemas.microsoft.com/office/drawing/2014/main" id="{EB26B3EB-3D31-4CEE-853E-EF1D038E93AA}"/>
                </a:ext>
              </a:extLst>
            </p:cNvPr>
            <p:cNvSpPr/>
            <p:nvPr/>
          </p:nvSpPr>
          <p:spPr>
            <a:xfrm>
              <a:off x="0" y="3"/>
              <a:ext cx="2515464" cy="920471"/>
            </a:xfrm>
            <a:custGeom>
              <a:avLst/>
              <a:gdLst/>
              <a:ahLst/>
              <a:cxnLst/>
              <a:rect l="0" t="0" r="0" b="0"/>
              <a:pathLst>
                <a:path w="2515464" h="920471">
                  <a:moveTo>
                    <a:pt x="2515464" y="0"/>
                  </a:moveTo>
                  <a:lnTo>
                    <a:pt x="227851" y="0"/>
                  </a:lnTo>
                  <a:lnTo>
                    <a:pt x="0" y="919607"/>
                  </a:lnTo>
                  <a:lnTo>
                    <a:pt x="1725739" y="920471"/>
                  </a:lnTo>
                  <a:lnTo>
                    <a:pt x="1884032" y="276403"/>
                  </a:lnTo>
                  <a:lnTo>
                    <a:pt x="2515464" y="0"/>
                  </a:lnTo>
                  <a:close/>
                </a:path>
              </a:pathLst>
            </a:custGeom>
            <a:ln w="58166" cap="flat">
              <a:round/>
            </a:ln>
          </p:spPr>
          <p:style>
            <a:lnRef idx="1">
              <a:srgbClr val="BC2D47"/>
            </a:lnRef>
            <a:fillRef idx="0">
              <a:srgbClr val="000000">
                <a:alpha val="0"/>
              </a:srgbClr>
            </a:fillRef>
            <a:effectRef idx="0">
              <a:scrgbClr r="0" g="0" b="0"/>
            </a:effectRef>
            <a:fontRef idx="none"/>
          </p:style>
          <p:txBody>
            <a:bodyPr/>
            <a:lstStyle/>
            <a:p>
              <a:endParaRPr lang="cs-CZ" sz="2600"/>
            </a:p>
          </p:txBody>
        </p:sp>
        <p:sp>
          <p:nvSpPr>
            <p:cNvPr id="35" name="Shape 188">
              <a:extLst>
                <a:ext uri="{FF2B5EF4-FFF2-40B4-BE49-F238E27FC236}">
                  <a16:creationId xmlns:a16="http://schemas.microsoft.com/office/drawing/2014/main" id="{10CCCC07-8B38-4A4A-A51F-39FD0DFC094B}"/>
                </a:ext>
              </a:extLst>
            </p:cNvPr>
            <p:cNvSpPr/>
            <p:nvPr/>
          </p:nvSpPr>
          <p:spPr>
            <a:xfrm>
              <a:off x="1848482" y="483131"/>
              <a:ext cx="534314" cy="549046"/>
            </a:xfrm>
            <a:custGeom>
              <a:avLst/>
              <a:gdLst/>
              <a:ahLst/>
              <a:cxnLst/>
              <a:rect l="0" t="0" r="0" b="0"/>
              <a:pathLst>
                <a:path w="534314" h="549046">
                  <a:moveTo>
                    <a:pt x="103391" y="0"/>
                  </a:moveTo>
                  <a:lnTo>
                    <a:pt x="332626" y="0"/>
                  </a:lnTo>
                  <a:lnTo>
                    <a:pt x="332626" y="20587"/>
                  </a:lnTo>
                  <a:cubicBezTo>
                    <a:pt x="295618" y="23736"/>
                    <a:pt x="274866" y="32017"/>
                    <a:pt x="263093" y="79553"/>
                  </a:cubicBezTo>
                  <a:lnTo>
                    <a:pt x="218732" y="261010"/>
                  </a:lnTo>
                  <a:lnTo>
                    <a:pt x="222466" y="261848"/>
                  </a:lnTo>
                  <a:cubicBezTo>
                    <a:pt x="268262" y="218377"/>
                    <a:pt x="313334" y="174790"/>
                    <a:pt x="356972" y="128816"/>
                  </a:cubicBezTo>
                  <a:cubicBezTo>
                    <a:pt x="419760" y="63157"/>
                    <a:pt x="419760" y="52553"/>
                    <a:pt x="419760" y="43409"/>
                  </a:cubicBezTo>
                  <a:cubicBezTo>
                    <a:pt x="419760" y="25400"/>
                    <a:pt x="407213" y="23736"/>
                    <a:pt x="378422" y="20587"/>
                  </a:cubicBezTo>
                  <a:lnTo>
                    <a:pt x="378422" y="0"/>
                  </a:lnTo>
                  <a:lnTo>
                    <a:pt x="534314" y="0"/>
                  </a:lnTo>
                  <a:lnTo>
                    <a:pt x="534314" y="20587"/>
                  </a:lnTo>
                  <a:cubicBezTo>
                    <a:pt x="507746" y="24562"/>
                    <a:pt x="498094" y="25400"/>
                    <a:pt x="464820" y="59918"/>
                  </a:cubicBezTo>
                  <a:lnTo>
                    <a:pt x="305257" y="222339"/>
                  </a:lnTo>
                  <a:lnTo>
                    <a:pt x="421297" y="499834"/>
                  </a:lnTo>
                  <a:cubicBezTo>
                    <a:pt x="431571" y="524535"/>
                    <a:pt x="448577" y="526187"/>
                    <a:pt x="467855" y="528523"/>
                  </a:cubicBezTo>
                  <a:lnTo>
                    <a:pt x="467855" y="549046"/>
                  </a:lnTo>
                  <a:lnTo>
                    <a:pt x="260883" y="549046"/>
                  </a:lnTo>
                  <a:lnTo>
                    <a:pt x="260883" y="528523"/>
                  </a:lnTo>
                  <a:cubicBezTo>
                    <a:pt x="303708" y="522821"/>
                    <a:pt x="308889" y="522008"/>
                    <a:pt x="308889" y="503123"/>
                  </a:cubicBezTo>
                  <a:cubicBezTo>
                    <a:pt x="308889" y="500647"/>
                    <a:pt x="300088" y="473634"/>
                    <a:pt x="299339" y="471107"/>
                  </a:cubicBezTo>
                  <a:lnTo>
                    <a:pt x="219443" y="282334"/>
                  </a:lnTo>
                  <a:lnTo>
                    <a:pt x="213576" y="280682"/>
                  </a:lnTo>
                  <a:lnTo>
                    <a:pt x="166307" y="476872"/>
                  </a:lnTo>
                  <a:cubicBezTo>
                    <a:pt x="164757" y="483476"/>
                    <a:pt x="164757" y="491642"/>
                    <a:pt x="164757" y="494157"/>
                  </a:cubicBezTo>
                  <a:cubicBezTo>
                    <a:pt x="164757" y="523672"/>
                    <a:pt x="188468" y="526974"/>
                    <a:pt x="213576" y="528523"/>
                  </a:cubicBezTo>
                  <a:lnTo>
                    <a:pt x="213576" y="549046"/>
                  </a:lnTo>
                  <a:lnTo>
                    <a:pt x="0" y="549046"/>
                  </a:lnTo>
                  <a:lnTo>
                    <a:pt x="0" y="528523"/>
                  </a:lnTo>
                  <a:cubicBezTo>
                    <a:pt x="25895" y="524535"/>
                    <a:pt x="46533" y="522008"/>
                    <a:pt x="59081" y="469455"/>
                  </a:cubicBezTo>
                  <a:lnTo>
                    <a:pt x="149301" y="100863"/>
                  </a:lnTo>
                  <a:cubicBezTo>
                    <a:pt x="151460" y="92697"/>
                    <a:pt x="157366" y="65608"/>
                    <a:pt x="157366" y="56604"/>
                  </a:cubicBezTo>
                  <a:cubicBezTo>
                    <a:pt x="157366" y="29566"/>
                    <a:pt x="149301" y="27851"/>
                    <a:pt x="103391" y="20587"/>
                  </a:cubicBezTo>
                  <a:lnTo>
                    <a:pt x="103391" y="0"/>
                  </a:lnTo>
                  <a:close/>
                </a:path>
              </a:pathLst>
            </a:custGeom>
            <a:ln w="0" cap="flat">
              <a:round/>
            </a:ln>
          </p:spPr>
          <p:style>
            <a:lnRef idx="0">
              <a:srgbClr val="000000">
                <a:alpha val="0"/>
              </a:srgbClr>
            </a:lnRef>
            <a:fillRef idx="1">
              <a:srgbClr val="FFFFFF"/>
            </a:fillRef>
            <a:effectRef idx="0">
              <a:scrgbClr r="0" g="0" b="0"/>
            </a:effectRef>
            <a:fontRef idx="none"/>
          </p:style>
          <p:txBody>
            <a:bodyPr/>
            <a:lstStyle/>
            <a:p>
              <a:endParaRPr lang="cs-CZ" sz="2600"/>
            </a:p>
          </p:txBody>
        </p:sp>
        <p:sp>
          <p:nvSpPr>
            <p:cNvPr id="36" name="Shape 189">
              <a:extLst>
                <a:ext uri="{FF2B5EF4-FFF2-40B4-BE49-F238E27FC236}">
                  <a16:creationId xmlns:a16="http://schemas.microsoft.com/office/drawing/2014/main" id="{2DDFFE42-4472-484F-BC1F-4846A6036587}"/>
                </a:ext>
              </a:extLst>
            </p:cNvPr>
            <p:cNvSpPr/>
            <p:nvPr/>
          </p:nvSpPr>
          <p:spPr>
            <a:xfrm>
              <a:off x="2376836" y="481406"/>
              <a:ext cx="245339" cy="565626"/>
            </a:xfrm>
            <a:custGeom>
              <a:avLst/>
              <a:gdLst/>
              <a:ahLst/>
              <a:cxnLst/>
              <a:rect l="0" t="0" r="0" b="0"/>
              <a:pathLst>
                <a:path w="245339" h="565626">
                  <a:moveTo>
                    <a:pt x="245339" y="0"/>
                  </a:moveTo>
                  <a:lnTo>
                    <a:pt x="245339" y="41902"/>
                  </a:lnTo>
                  <a:lnTo>
                    <a:pt x="237703" y="47954"/>
                  </a:lnTo>
                  <a:cubicBezTo>
                    <a:pt x="148857" y="133212"/>
                    <a:pt x="106375" y="366318"/>
                    <a:pt x="106375" y="427653"/>
                  </a:cubicBezTo>
                  <a:cubicBezTo>
                    <a:pt x="106375" y="509758"/>
                    <a:pt x="139675" y="537724"/>
                    <a:pt x="183274" y="537724"/>
                  </a:cubicBezTo>
                  <a:cubicBezTo>
                    <a:pt x="199711" y="537724"/>
                    <a:pt x="215180" y="532669"/>
                    <a:pt x="229665" y="523637"/>
                  </a:cubicBezTo>
                  <a:lnTo>
                    <a:pt x="245339" y="511393"/>
                  </a:lnTo>
                  <a:lnTo>
                    <a:pt x="245339" y="554463"/>
                  </a:lnTo>
                  <a:lnTo>
                    <a:pt x="242223" y="555860"/>
                  </a:lnTo>
                  <a:cubicBezTo>
                    <a:pt x="221026" y="562188"/>
                    <a:pt x="198846" y="565626"/>
                    <a:pt x="175832" y="565626"/>
                  </a:cubicBezTo>
                  <a:cubicBezTo>
                    <a:pt x="52426" y="565626"/>
                    <a:pt x="0" y="460533"/>
                    <a:pt x="0" y="380917"/>
                  </a:cubicBezTo>
                  <a:cubicBezTo>
                    <a:pt x="0" y="230117"/>
                    <a:pt x="84368" y="84811"/>
                    <a:pt x="194837" y="21583"/>
                  </a:cubicBezTo>
                  <a:lnTo>
                    <a:pt x="245339" y="0"/>
                  </a:lnTo>
                  <a:close/>
                </a:path>
              </a:pathLst>
            </a:custGeom>
            <a:ln w="0" cap="flat">
              <a:round/>
            </a:ln>
          </p:spPr>
          <p:style>
            <a:lnRef idx="0">
              <a:srgbClr val="000000">
                <a:alpha val="0"/>
              </a:srgbClr>
            </a:lnRef>
            <a:fillRef idx="1">
              <a:srgbClr val="FFFFFF"/>
            </a:fillRef>
            <a:effectRef idx="0">
              <a:scrgbClr r="0" g="0" b="0"/>
            </a:effectRef>
            <a:fontRef idx="none"/>
          </p:style>
          <p:txBody>
            <a:bodyPr/>
            <a:lstStyle/>
            <a:p>
              <a:endParaRPr lang="cs-CZ" sz="2600"/>
            </a:p>
          </p:txBody>
        </p:sp>
        <p:sp>
          <p:nvSpPr>
            <p:cNvPr id="37" name="Shape 190">
              <a:extLst>
                <a:ext uri="{FF2B5EF4-FFF2-40B4-BE49-F238E27FC236}">
                  <a16:creationId xmlns:a16="http://schemas.microsoft.com/office/drawing/2014/main" id="{8A4FE969-523B-4121-BFB8-E3190DCD0400}"/>
                </a:ext>
              </a:extLst>
            </p:cNvPr>
            <p:cNvSpPr/>
            <p:nvPr/>
          </p:nvSpPr>
          <p:spPr>
            <a:xfrm>
              <a:off x="2622175" y="469956"/>
              <a:ext cx="245402" cy="565913"/>
            </a:xfrm>
            <a:custGeom>
              <a:avLst/>
              <a:gdLst/>
              <a:ahLst/>
              <a:cxnLst/>
              <a:rect l="0" t="0" r="0" b="0"/>
              <a:pathLst>
                <a:path w="245402" h="565913">
                  <a:moveTo>
                    <a:pt x="66510" y="0"/>
                  </a:moveTo>
                  <a:cubicBezTo>
                    <a:pt x="147053" y="0"/>
                    <a:pt x="245402" y="55029"/>
                    <a:pt x="245402" y="197828"/>
                  </a:cubicBezTo>
                  <a:cubicBezTo>
                    <a:pt x="245402" y="317224"/>
                    <a:pt x="171829" y="470853"/>
                    <a:pt x="57370" y="540205"/>
                  </a:cubicBezTo>
                  <a:lnTo>
                    <a:pt x="0" y="565913"/>
                  </a:lnTo>
                  <a:lnTo>
                    <a:pt x="0" y="522843"/>
                  </a:lnTo>
                  <a:lnTo>
                    <a:pt x="5316" y="518690"/>
                  </a:lnTo>
                  <a:cubicBezTo>
                    <a:pt x="93061" y="435881"/>
                    <a:pt x="138964" y="207809"/>
                    <a:pt x="138964" y="130480"/>
                  </a:cubicBezTo>
                  <a:cubicBezTo>
                    <a:pt x="138964" y="113233"/>
                    <a:pt x="138240" y="27927"/>
                    <a:pt x="61328" y="27927"/>
                  </a:cubicBezTo>
                  <a:cubicBezTo>
                    <a:pt x="44336" y="27927"/>
                    <a:pt x="28462" y="33172"/>
                    <a:pt x="13692" y="42499"/>
                  </a:cubicBezTo>
                  <a:lnTo>
                    <a:pt x="0" y="53352"/>
                  </a:lnTo>
                  <a:lnTo>
                    <a:pt x="0" y="11450"/>
                  </a:lnTo>
                  <a:lnTo>
                    <a:pt x="6638" y="8613"/>
                  </a:lnTo>
                  <a:cubicBezTo>
                    <a:pt x="26230" y="2989"/>
                    <a:pt x="46277" y="0"/>
                    <a:pt x="66510" y="0"/>
                  </a:cubicBezTo>
                  <a:close/>
                </a:path>
              </a:pathLst>
            </a:custGeom>
            <a:ln w="0" cap="flat">
              <a:round/>
            </a:ln>
          </p:spPr>
          <p:style>
            <a:lnRef idx="0">
              <a:srgbClr val="000000">
                <a:alpha val="0"/>
              </a:srgbClr>
            </a:lnRef>
            <a:fillRef idx="1">
              <a:srgbClr val="FFFFFF"/>
            </a:fillRef>
            <a:effectRef idx="0">
              <a:scrgbClr r="0" g="0" b="0"/>
            </a:effectRef>
            <a:fontRef idx="none"/>
          </p:style>
          <p:txBody>
            <a:bodyPr/>
            <a:lstStyle/>
            <a:p>
              <a:endParaRPr lang="cs-CZ" sz="2600"/>
            </a:p>
          </p:txBody>
        </p:sp>
        <p:sp>
          <p:nvSpPr>
            <p:cNvPr id="38" name="Shape 191">
              <a:extLst>
                <a:ext uri="{FF2B5EF4-FFF2-40B4-BE49-F238E27FC236}">
                  <a16:creationId xmlns:a16="http://schemas.microsoft.com/office/drawing/2014/main" id="{EBDF6886-0BFD-4E5A-868F-9E521D9F1B03}"/>
                </a:ext>
              </a:extLst>
            </p:cNvPr>
            <p:cNvSpPr/>
            <p:nvPr/>
          </p:nvSpPr>
          <p:spPr>
            <a:xfrm>
              <a:off x="2870295" y="483123"/>
              <a:ext cx="572821" cy="561429"/>
            </a:xfrm>
            <a:custGeom>
              <a:avLst/>
              <a:gdLst/>
              <a:ahLst/>
              <a:cxnLst/>
              <a:rect l="0" t="0" r="0" b="0"/>
              <a:pathLst>
                <a:path w="572821" h="561429">
                  <a:moveTo>
                    <a:pt x="102007" y="0"/>
                  </a:moveTo>
                  <a:lnTo>
                    <a:pt x="246113" y="0"/>
                  </a:lnTo>
                  <a:lnTo>
                    <a:pt x="405041" y="381610"/>
                  </a:lnTo>
                  <a:lnTo>
                    <a:pt x="464096" y="146088"/>
                  </a:lnTo>
                  <a:cubicBezTo>
                    <a:pt x="468592" y="128829"/>
                    <a:pt x="477495" y="89472"/>
                    <a:pt x="477495" y="70523"/>
                  </a:cubicBezTo>
                  <a:cubicBezTo>
                    <a:pt x="477495" y="27051"/>
                    <a:pt x="446418" y="22885"/>
                    <a:pt x="418338" y="20587"/>
                  </a:cubicBezTo>
                  <a:lnTo>
                    <a:pt x="418338" y="0"/>
                  </a:lnTo>
                  <a:lnTo>
                    <a:pt x="572821" y="0"/>
                  </a:lnTo>
                  <a:lnTo>
                    <a:pt x="572821" y="20587"/>
                  </a:lnTo>
                  <a:cubicBezTo>
                    <a:pt x="533629" y="31166"/>
                    <a:pt x="526314" y="32804"/>
                    <a:pt x="497383" y="146088"/>
                  </a:cubicBezTo>
                  <a:lnTo>
                    <a:pt x="391694" y="561429"/>
                  </a:lnTo>
                  <a:lnTo>
                    <a:pt x="371081" y="561429"/>
                  </a:lnTo>
                  <a:lnTo>
                    <a:pt x="181178" y="110719"/>
                  </a:lnTo>
                  <a:lnTo>
                    <a:pt x="107912" y="402996"/>
                  </a:lnTo>
                  <a:cubicBezTo>
                    <a:pt x="103543" y="420218"/>
                    <a:pt x="94640" y="459639"/>
                    <a:pt x="94640" y="478485"/>
                  </a:cubicBezTo>
                  <a:cubicBezTo>
                    <a:pt x="94640" y="522021"/>
                    <a:pt x="125743" y="526199"/>
                    <a:pt x="153772" y="528523"/>
                  </a:cubicBezTo>
                  <a:lnTo>
                    <a:pt x="153772" y="549059"/>
                  </a:lnTo>
                  <a:lnTo>
                    <a:pt x="0" y="549059"/>
                  </a:lnTo>
                  <a:lnTo>
                    <a:pt x="0" y="528523"/>
                  </a:lnTo>
                  <a:cubicBezTo>
                    <a:pt x="37008" y="518694"/>
                    <a:pt x="45123" y="517030"/>
                    <a:pt x="74638" y="402996"/>
                  </a:cubicBezTo>
                  <a:lnTo>
                    <a:pt x="163322" y="65608"/>
                  </a:lnTo>
                  <a:cubicBezTo>
                    <a:pt x="149352" y="29566"/>
                    <a:pt x="141199" y="24574"/>
                    <a:pt x="102007" y="20587"/>
                  </a:cubicBezTo>
                  <a:lnTo>
                    <a:pt x="102007" y="0"/>
                  </a:lnTo>
                  <a:close/>
                </a:path>
              </a:pathLst>
            </a:custGeom>
            <a:ln w="0" cap="flat">
              <a:round/>
            </a:ln>
          </p:spPr>
          <p:style>
            <a:lnRef idx="0">
              <a:srgbClr val="000000">
                <a:alpha val="0"/>
              </a:srgbClr>
            </a:lnRef>
            <a:fillRef idx="1">
              <a:srgbClr val="FFFFFF"/>
            </a:fillRef>
            <a:effectRef idx="0">
              <a:scrgbClr r="0" g="0" b="0"/>
            </a:effectRef>
            <a:fontRef idx="none"/>
          </p:style>
          <p:txBody>
            <a:bodyPr/>
            <a:lstStyle/>
            <a:p>
              <a:endParaRPr lang="cs-CZ" sz="2600"/>
            </a:p>
          </p:txBody>
        </p:sp>
        <p:sp>
          <p:nvSpPr>
            <p:cNvPr id="39" name="Shape 192">
              <a:extLst>
                <a:ext uri="{FF2B5EF4-FFF2-40B4-BE49-F238E27FC236}">
                  <a16:creationId xmlns:a16="http://schemas.microsoft.com/office/drawing/2014/main" id="{29FBF9E8-9BC5-4574-B6FB-54F903B13C8B}"/>
                </a:ext>
              </a:extLst>
            </p:cNvPr>
            <p:cNvSpPr/>
            <p:nvPr/>
          </p:nvSpPr>
          <p:spPr>
            <a:xfrm>
              <a:off x="3415559" y="483131"/>
              <a:ext cx="444195" cy="549046"/>
            </a:xfrm>
            <a:custGeom>
              <a:avLst/>
              <a:gdLst/>
              <a:ahLst/>
              <a:cxnLst/>
              <a:rect l="0" t="0" r="0" b="0"/>
              <a:pathLst>
                <a:path w="444195" h="549046">
                  <a:moveTo>
                    <a:pt x="98323" y="0"/>
                  </a:moveTo>
                  <a:lnTo>
                    <a:pt x="444195" y="0"/>
                  </a:lnTo>
                  <a:lnTo>
                    <a:pt x="444195" y="23736"/>
                  </a:lnTo>
                  <a:lnTo>
                    <a:pt x="123495" y="520395"/>
                  </a:lnTo>
                  <a:lnTo>
                    <a:pt x="175247" y="520395"/>
                  </a:lnTo>
                  <a:cubicBezTo>
                    <a:pt x="207734" y="520395"/>
                    <a:pt x="266078" y="520395"/>
                    <a:pt x="317030" y="483476"/>
                  </a:cubicBezTo>
                  <a:cubicBezTo>
                    <a:pt x="333299" y="471107"/>
                    <a:pt x="375514" y="430123"/>
                    <a:pt x="397663" y="385788"/>
                  </a:cubicBezTo>
                  <a:lnTo>
                    <a:pt x="417563" y="389915"/>
                  </a:lnTo>
                  <a:lnTo>
                    <a:pt x="374053" y="549046"/>
                  </a:lnTo>
                  <a:lnTo>
                    <a:pt x="0" y="549046"/>
                  </a:lnTo>
                  <a:lnTo>
                    <a:pt x="0" y="525297"/>
                  </a:lnTo>
                  <a:lnTo>
                    <a:pt x="320777" y="28753"/>
                  </a:lnTo>
                  <a:lnTo>
                    <a:pt x="263195" y="28753"/>
                  </a:lnTo>
                  <a:cubicBezTo>
                    <a:pt x="156744" y="28753"/>
                    <a:pt x="111595" y="95212"/>
                    <a:pt x="76873" y="149250"/>
                  </a:cubicBezTo>
                  <a:lnTo>
                    <a:pt x="56286" y="146088"/>
                  </a:lnTo>
                  <a:lnTo>
                    <a:pt x="98323" y="0"/>
                  </a:lnTo>
                  <a:close/>
                </a:path>
              </a:pathLst>
            </a:custGeom>
            <a:ln w="0" cap="flat">
              <a:round/>
            </a:ln>
          </p:spPr>
          <p:style>
            <a:lnRef idx="0">
              <a:srgbClr val="000000">
                <a:alpha val="0"/>
              </a:srgbClr>
            </a:lnRef>
            <a:fillRef idx="1">
              <a:srgbClr val="FFFFFF"/>
            </a:fillRef>
            <a:effectRef idx="0">
              <a:scrgbClr r="0" g="0" b="0"/>
            </a:effectRef>
            <a:fontRef idx="none"/>
          </p:style>
          <p:txBody>
            <a:bodyPr/>
            <a:lstStyle/>
            <a:p>
              <a:endParaRPr lang="cs-CZ" sz="2600"/>
            </a:p>
          </p:txBody>
        </p:sp>
        <p:sp>
          <p:nvSpPr>
            <p:cNvPr id="40" name="Shape 193">
              <a:extLst>
                <a:ext uri="{FF2B5EF4-FFF2-40B4-BE49-F238E27FC236}">
                  <a16:creationId xmlns:a16="http://schemas.microsoft.com/office/drawing/2014/main" id="{BD82F708-A061-40E4-AEA2-1F2C94ABA349}"/>
                </a:ext>
              </a:extLst>
            </p:cNvPr>
            <p:cNvSpPr/>
            <p:nvPr/>
          </p:nvSpPr>
          <p:spPr>
            <a:xfrm>
              <a:off x="3924594" y="483127"/>
              <a:ext cx="500316" cy="563906"/>
            </a:xfrm>
            <a:custGeom>
              <a:avLst/>
              <a:gdLst/>
              <a:ahLst/>
              <a:cxnLst/>
              <a:rect l="0" t="0" r="0" b="0"/>
              <a:pathLst>
                <a:path w="500316" h="563906">
                  <a:moveTo>
                    <a:pt x="22949" y="0"/>
                  </a:moveTo>
                  <a:lnTo>
                    <a:pt x="252743" y="0"/>
                  </a:lnTo>
                  <a:lnTo>
                    <a:pt x="252743" y="20587"/>
                  </a:lnTo>
                  <a:cubicBezTo>
                    <a:pt x="215087" y="22885"/>
                    <a:pt x="195834" y="27051"/>
                    <a:pt x="183312" y="79566"/>
                  </a:cubicBezTo>
                  <a:lnTo>
                    <a:pt x="122694" y="325856"/>
                  </a:lnTo>
                  <a:cubicBezTo>
                    <a:pt x="106363" y="390589"/>
                    <a:pt x="101981" y="408724"/>
                    <a:pt x="101981" y="437490"/>
                  </a:cubicBezTo>
                  <a:cubicBezTo>
                    <a:pt x="101981" y="475183"/>
                    <a:pt x="125692" y="517868"/>
                    <a:pt x="192913" y="517868"/>
                  </a:cubicBezTo>
                  <a:cubicBezTo>
                    <a:pt x="298577" y="517868"/>
                    <a:pt x="327431" y="404647"/>
                    <a:pt x="348805" y="317576"/>
                  </a:cubicBezTo>
                  <a:lnTo>
                    <a:pt x="391668" y="146088"/>
                  </a:lnTo>
                  <a:cubicBezTo>
                    <a:pt x="396113" y="127216"/>
                    <a:pt x="405790" y="88583"/>
                    <a:pt x="405790" y="67285"/>
                  </a:cubicBezTo>
                  <a:cubicBezTo>
                    <a:pt x="405790" y="26200"/>
                    <a:pt x="367284" y="22149"/>
                    <a:pt x="346596" y="20587"/>
                  </a:cubicBezTo>
                  <a:lnTo>
                    <a:pt x="346596" y="0"/>
                  </a:lnTo>
                  <a:lnTo>
                    <a:pt x="500316" y="0"/>
                  </a:lnTo>
                  <a:lnTo>
                    <a:pt x="500316" y="20587"/>
                  </a:lnTo>
                  <a:cubicBezTo>
                    <a:pt x="463359" y="29566"/>
                    <a:pt x="454508" y="32017"/>
                    <a:pt x="424866" y="146088"/>
                  </a:cubicBezTo>
                  <a:lnTo>
                    <a:pt x="376225" y="333223"/>
                  </a:lnTo>
                  <a:cubicBezTo>
                    <a:pt x="346596" y="447307"/>
                    <a:pt x="316294" y="563906"/>
                    <a:pt x="161887" y="563906"/>
                  </a:cubicBezTo>
                  <a:cubicBezTo>
                    <a:pt x="82753" y="563906"/>
                    <a:pt x="0" y="521157"/>
                    <a:pt x="0" y="422656"/>
                  </a:cubicBezTo>
                  <a:cubicBezTo>
                    <a:pt x="0" y="352044"/>
                    <a:pt x="76848" y="92710"/>
                    <a:pt x="76848" y="54966"/>
                  </a:cubicBezTo>
                  <a:cubicBezTo>
                    <a:pt x="76848" y="28766"/>
                    <a:pt x="68694" y="27051"/>
                    <a:pt x="22949" y="20587"/>
                  </a:cubicBezTo>
                  <a:lnTo>
                    <a:pt x="22949" y="0"/>
                  </a:lnTo>
                  <a:close/>
                </a:path>
              </a:pathLst>
            </a:custGeom>
            <a:ln w="0" cap="flat">
              <a:round/>
            </a:ln>
          </p:spPr>
          <p:style>
            <a:lnRef idx="0">
              <a:srgbClr val="000000">
                <a:alpha val="0"/>
              </a:srgbClr>
            </a:lnRef>
            <a:fillRef idx="1">
              <a:srgbClr val="FFFFFF"/>
            </a:fillRef>
            <a:effectRef idx="0">
              <a:scrgbClr r="0" g="0" b="0"/>
            </a:effectRef>
            <a:fontRef idx="none"/>
          </p:style>
          <p:txBody>
            <a:bodyPr/>
            <a:lstStyle/>
            <a:p>
              <a:endParaRPr lang="cs-CZ" sz="2600"/>
            </a:p>
          </p:txBody>
        </p:sp>
        <p:sp>
          <p:nvSpPr>
            <p:cNvPr id="41" name="Shape 194">
              <a:extLst>
                <a:ext uri="{FF2B5EF4-FFF2-40B4-BE49-F238E27FC236}">
                  <a16:creationId xmlns:a16="http://schemas.microsoft.com/office/drawing/2014/main" id="{F2F1894F-2B7B-4E72-9534-2F346862EB0F}"/>
                </a:ext>
              </a:extLst>
            </p:cNvPr>
            <p:cNvSpPr/>
            <p:nvPr/>
          </p:nvSpPr>
          <p:spPr>
            <a:xfrm>
              <a:off x="4392212" y="483131"/>
              <a:ext cx="452323" cy="549046"/>
            </a:xfrm>
            <a:custGeom>
              <a:avLst/>
              <a:gdLst/>
              <a:ahLst/>
              <a:cxnLst/>
              <a:rect l="0" t="0" r="0" b="0"/>
              <a:pathLst>
                <a:path w="452323" h="549046">
                  <a:moveTo>
                    <a:pt x="103518" y="0"/>
                  </a:moveTo>
                  <a:lnTo>
                    <a:pt x="337769" y="0"/>
                  </a:lnTo>
                  <a:lnTo>
                    <a:pt x="337769" y="20587"/>
                  </a:lnTo>
                  <a:cubicBezTo>
                    <a:pt x="296418" y="22873"/>
                    <a:pt x="275019" y="30378"/>
                    <a:pt x="263156" y="79553"/>
                  </a:cubicBezTo>
                  <a:lnTo>
                    <a:pt x="167805" y="471932"/>
                  </a:lnTo>
                  <a:cubicBezTo>
                    <a:pt x="164160" y="487464"/>
                    <a:pt x="164160" y="494157"/>
                    <a:pt x="164160" y="498208"/>
                  </a:cubicBezTo>
                  <a:cubicBezTo>
                    <a:pt x="164160" y="505651"/>
                    <a:pt x="164160" y="522821"/>
                    <a:pt x="212090" y="522821"/>
                  </a:cubicBezTo>
                  <a:cubicBezTo>
                    <a:pt x="300787" y="522821"/>
                    <a:pt x="383591" y="488340"/>
                    <a:pt x="434632" y="385788"/>
                  </a:cubicBezTo>
                  <a:lnTo>
                    <a:pt x="452323" y="389915"/>
                  </a:lnTo>
                  <a:lnTo>
                    <a:pt x="408737" y="549046"/>
                  </a:lnTo>
                  <a:lnTo>
                    <a:pt x="0" y="549046"/>
                  </a:lnTo>
                  <a:lnTo>
                    <a:pt x="0" y="528523"/>
                  </a:lnTo>
                  <a:cubicBezTo>
                    <a:pt x="31826" y="523672"/>
                    <a:pt x="47358" y="516217"/>
                    <a:pt x="59169" y="469455"/>
                  </a:cubicBezTo>
                  <a:lnTo>
                    <a:pt x="150051" y="100863"/>
                  </a:lnTo>
                  <a:cubicBezTo>
                    <a:pt x="150051" y="100863"/>
                    <a:pt x="157442" y="65608"/>
                    <a:pt x="157442" y="54966"/>
                  </a:cubicBezTo>
                  <a:cubicBezTo>
                    <a:pt x="157442" y="28753"/>
                    <a:pt x="150749" y="27851"/>
                    <a:pt x="103518" y="20587"/>
                  </a:cubicBezTo>
                  <a:lnTo>
                    <a:pt x="103518" y="0"/>
                  </a:lnTo>
                  <a:close/>
                </a:path>
              </a:pathLst>
            </a:custGeom>
            <a:ln w="0" cap="flat">
              <a:round/>
            </a:ln>
          </p:spPr>
          <p:style>
            <a:lnRef idx="0">
              <a:srgbClr val="000000">
                <a:alpha val="0"/>
              </a:srgbClr>
            </a:lnRef>
            <a:fillRef idx="1">
              <a:srgbClr val="FFFFFF"/>
            </a:fillRef>
            <a:effectRef idx="0">
              <a:scrgbClr r="0" g="0" b="0"/>
            </a:effectRef>
            <a:fontRef idx="none"/>
          </p:style>
          <p:txBody>
            <a:bodyPr/>
            <a:lstStyle/>
            <a:p>
              <a:endParaRPr lang="cs-CZ" sz="2600"/>
            </a:p>
          </p:txBody>
        </p:sp>
        <p:sp>
          <p:nvSpPr>
            <p:cNvPr id="42" name="Shape 195">
              <a:extLst>
                <a:ext uri="{FF2B5EF4-FFF2-40B4-BE49-F238E27FC236}">
                  <a16:creationId xmlns:a16="http://schemas.microsoft.com/office/drawing/2014/main" id="{6ED44A3C-6403-48CA-9587-0F04CDFE44B0}"/>
                </a:ext>
              </a:extLst>
            </p:cNvPr>
            <p:cNvSpPr/>
            <p:nvPr/>
          </p:nvSpPr>
          <p:spPr>
            <a:xfrm>
              <a:off x="4883427" y="483127"/>
              <a:ext cx="443509" cy="549046"/>
            </a:xfrm>
            <a:custGeom>
              <a:avLst/>
              <a:gdLst/>
              <a:ahLst/>
              <a:cxnLst/>
              <a:rect l="0" t="0" r="0" b="0"/>
              <a:pathLst>
                <a:path w="443509" h="549046">
                  <a:moveTo>
                    <a:pt x="36284" y="0"/>
                  </a:moveTo>
                  <a:lnTo>
                    <a:pt x="443509" y="0"/>
                  </a:lnTo>
                  <a:lnTo>
                    <a:pt x="416865" y="157632"/>
                  </a:lnTo>
                  <a:lnTo>
                    <a:pt x="397002" y="155918"/>
                  </a:lnTo>
                  <a:cubicBezTo>
                    <a:pt x="393205" y="33541"/>
                    <a:pt x="333997" y="30378"/>
                    <a:pt x="294945" y="28765"/>
                  </a:cubicBezTo>
                  <a:lnTo>
                    <a:pt x="191491" y="444030"/>
                  </a:lnTo>
                  <a:cubicBezTo>
                    <a:pt x="187770" y="457898"/>
                    <a:pt x="183274" y="481013"/>
                    <a:pt x="183274" y="493255"/>
                  </a:cubicBezTo>
                  <a:cubicBezTo>
                    <a:pt x="183274" y="526199"/>
                    <a:pt x="202552" y="526974"/>
                    <a:pt x="244666" y="528523"/>
                  </a:cubicBezTo>
                  <a:lnTo>
                    <a:pt x="244666" y="549046"/>
                  </a:lnTo>
                  <a:lnTo>
                    <a:pt x="0" y="549046"/>
                  </a:lnTo>
                  <a:lnTo>
                    <a:pt x="0" y="528523"/>
                  </a:lnTo>
                  <a:cubicBezTo>
                    <a:pt x="33312" y="530187"/>
                    <a:pt x="63640" y="526199"/>
                    <a:pt x="77584" y="469468"/>
                  </a:cubicBezTo>
                  <a:lnTo>
                    <a:pt x="187020" y="28765"/>
                  </a:lnTo>
                  <a:cubicBezTo>
                    <a:pt x="116751" y="28765"/>
                    <a:pt x="64364" y="62408"/>
                    <a:pt x="26683" y="146088"/>
                  </a:cubicBezTo>
                  <a:lnTo>
                    <a:pt x="8153" y="140297"/>
                  </a:lnTo>
                  <a:lnTo>
                    <a:pt x="36284" y="0"/>
                  </a:lnTo>
                  <a:close/>
                </a:path>
              </a:pathLst>
            </a:custGeom>
            <a:ln w="0" cap="flat">
              <a:round/>
            </a:ln>
          </p:spPr>
          <p:style>
            <a:lnRef idx="0">
              <a:srgbClr val="000000">
                <a:alpha val="0"/>
              </a:srgbClr>
            </a:lnRef>
            <a:fillRef idx="1">
              <a:srgbClr val="FFFFFF"/>
            </a:fillRef>
            <a:effectRef idx="0">
              <a:scrgbClr r="0" g="0" b="0"/>
            </a:effectRef>
            <a:fontRef idx="none"/>
          </p:style>
          <p:txBody>
            <a:bodyPr/>
            <a:lstStyle/>
            <a:p>
              <a:endParaRPr lang="cs-CZ" sz="2600"/>
            </a:p>
          </p:txBody>
        </p:sp>
        <p:sp>
          <p:nvSpPr>
            <p:cNvPr id="43" name="Shape 196">
              <a:extLst>
                <a:ext uri="{FF2B5EF4-FFF2-40B4-BE49-F238E27FC236}">
                  <a16:creationId xmlns:a16="http://schemas.microsoft.com/office/drawing/2014/main" id="{C17D0B7D-7EF5-4AE2-A645-61C777D20E9E}"/>
                </a:ext>
              </a:extLst>
            </p:cNvPr>
            <p:cNvSpPr/>
            <p:nvPr/>
          </p:nvSpPr>
          <p:spPr>
            <a:xfrm>
              <a:off x="5207550" y="646090"/>
              <a:ext cx="236905" cy="386094"/>
            </a:xfrm>
            <a:custGeom>
              <a:avLst/>
              <a:gdLst/>
              <a:ahLst/>
              <a:cxnLst/>
              <a:rect l="0" t="0" r="0" b="0"/>
              <a:pathLst>
                <a:path w="236905" h="386094">
                  <a:moveTo>
                    <a:pt x="236905" y="0"/>
                  </a:moveTo>
                  <a:lnTo>
                    <a:pt x="236905" y="57937"/>
                  </a:lnTo>
                  <a:lnTo>
                    <a:pt x="168592" y="182640"/>
                  </a:lnTo>
                  <a:lnTo>
                    <a:pt x="236905" y="182640"/>
                  </a:lnTo>
                  <a:lnTo>
                    <a:pt x="236905" y="215444"/>
                  </a:lnTo>
                  <a:lnTo>
                    <a:pt x="151625" y="215444"/>
                  </a:lnTo>
                  <a:lnTo>
                    <a:pt x="107899" y="299124"/>
                  </a:lnTo>
                  <a:cubicBezTo>
                    <a:pt x="103505" y="307329"/>
                    <a:pt x="96888" y="322048"/>
                    <a:pt x="96888" y="336881"/>
                  </a:cubicBezTo>
                  <a:cubicBezTo>
                    <a:pt x="96888" y="365558"/>
                    <a:pt x="130886" y="365558"/>
                    <a:pt x="144881" y="365558"/>
                  </a:cubicBezTo>
                  <a:lnTo>
                    <a:pt x="144881" y="386094"/>
                  </a:lnTo>
                  <a:lnTo>
                    <a:pt x="0" y="386094"/>
                  </a:lnTo>
                  <a:lnTo>
                    <a:pt x="0" y="365558"/>
                  </a:lnTo>
                  <a:cubicBezTo>
                    <a:pt x="20713" y="359856"/>
                    <a:pt x="33985" y="355728"/>
                    <a:pt x="61290" y="308154"/>
                  </a:cubicBezTo>
                  <a:lnTo>
                    <a:pt x="236905" y="0"/>
                  </a:lnTo>
                  <a:close/>
                </a:path>
              </a:pathLst>
            </a:custGeom>
            <a:ln w="0" cap="flat">
              <a:round/>
            </a:ln>
          </p:spPr>
          <p:style>
            <a:lnRef idx="0">
              <a:srgbClr val="000000">
                <a:alpha val="0"/>
              </a:srgbClr>
            </a:lnRef>
            <a:fillRef idx="1">
              <a:srgbClr val="FFFFFF"/>
            </a:fillRef>
            <a:effectRef idx="0">
              <a:scrgbClr r="0" g="0" b="0"/>
            </a:effectRef>
            <a:fontRef idx="none"/>
          </p:style>
          <p:txBody>
            <a:bodyPr/>
            <a:lstStyle/>
            <a:p>
              <a:endParaRPr lang="cs-CZ" sz="2600"/>
            </a:p>
          </p:txBody>
        </p:sp>
        <p:sp>
          <p:nvSpPr>
            <p:cNvPr id="44" name="Shape 197">
              <a:extLst>
                <a:ext uri="{FF2B5EF4-FFF2-40B4-BE49-F238E27FC236}">
                  <a16:creationId xmlns:a16="http://schemas.microsoft.com/office/drawing/2014/main" id="{68890BAA-0813-4456-8283-0D63FAD6FBF8}"/>
                </a:ext>
              </a:extLst>
            </p:cNvPr>
            <p:cNvSpPr/>
            <p:nvPr/>
          </p:nvSpPr>
          <p:spPr>
            <a:xfrm>
              <a:off x="5444456" y="471644"/>
              <a:ext cx="250927" cy="560540"/>
            </a:xfrm>
            <a:custGeom>
              <a:avLst/>
              <a:gdLst/>
              <a:ahLst/>
              <a:cxnLst/>
              <a:rect l="0" t="0" r="0" b="0"/>
              <a:pathLst>
                <a:path w="250927" h="560540">
                  <a:moveTo>
                    <a:pt x="99416" y="0"/>
                  </a:moveTo>
                  <a:lnTo>
                    <a:pt x="117894" y="0"/>
                  </a:lnTo>
                  <a:lnTo>
                    <a:pt x="188811" y="469380"/>
                  </a:lnTo>
                  <a:cubicBezTo>
                    <a:pt x="198514" y="535153"/>
                    <a:pt x="205105" y="535153"/>
                    <a:pt x="250927" y="540004"/>
                  </a:cubicBezTo>
                  <a:lnTo>
                    <a:pt x="250927" y="560540"/>
                  </a:lnTo>
                  <a:lnTo>
                    <a:pt x="26289" y="560540"/>
                  </a:lnTo>
                  <a:lnTo>
                    <a:pt x="26289" y="540004"/>
                  </a:lnTo>
                  <a:cubicBezTo>
                    <a:pt x="59513" y="536778"/>
                    <a:pt x="84658" y="534302"/>
                    <a:pt x="84658" y="494144"/>
                  </a:cubicBezTo>
                  <a:cubicBezTo>
                    <a:pt x="84658" y="477634"/>
                    <a:pt x="84658" y="477634"/>
                    <a:pt x="73496" y="389890"/>
                  </a:cubicBezTo>
                  <a:lnTo>
                    <a:pt x="0" y="389890"/>
                  </a:lnTo>
                  <a:lnTo>
                    <a:pt x="0" y="357086"/>
                  </a:lnTo>
                  <a:lnTo>
                    <a:pt x="68314" y="357086"/>
                  </a:lnTo>
                  <a:lnTo>
                    <a:pt x="40984" y="157569"/>
                  </a:lnTo>
                  <a:lnTo>
                    <a:pt x="0" y="232383"/>
                  </a:lnTo>
                  <a:lnTo>
                    <a:pt x="0" y="174446"/>
                  </a:lnTo>
                  <a:lnTo>
                    <a:pt x="99416" y="0"/>
                  </a:lnTo>
                  <a:close/>
                </a:path>
              </a:pathLst>
            </a:custGeom>
            <a:ln w="0" cap="flat">
              <a:round/>
            </a:ln>
          </p:spPr>
          <p:style>
            <a:lnRef idx="0">
              <a:srgbClr val="000000">
                <a:alpha val="0"/>
              </a:srgbClr>
            </a:lnRef>
            <a:fillRef idx="1">
              <a:srgbClr val="FFFFFF"/>
            </a:fillRef>
            <a:effectRef idx="0">
              <a:scrgbClr r="0" g="0" b="0"/>
            </a:effectRef>
            <a:fontRef idx="none"/>
          </p:style>
          <p:txBody>
            <a:bodyPr/>
            <a:lstStyle/>
            <a:p>
              <a:endParaRPr lang="cs-CZ" sz="2600"/>
            </a:p>
          </p:txBody>
        </p:sp>
        <p:sp>
          <p:nvSpPr>
            <p:cNvPr id="45" name="Shape 198">
              <a:extLst>
                <a:ext uri="{FF2B5EF4-FFF2-40B4-BE49-F238E27FC236}">
                  <a16:creationId xmlns:a16="http://schemas.microsoft.com/office/drawing/2014/main" id="{E638420D-2423-4325-ACA3-700DE4D95948}"/>
                </a:ext>
              </a:extLst>
            </p:cNvPr>
            <p:cNvSpPr/>
            <p:nvPr/>
          </p:nvSpPr>
          <p:spPr>
            <a:xfrm>
              <a:off x="213452" y="196757"/>
              <a:ext cx="291960" cy="549123"/>
            </a:xfrm>
            <a:custGeom>
              <a:avLst/>
              <a:gdLst/>
              <a:ahLst/>
              <a:cxnLst/>
              <a:rect l="0" t="0" r="0" b="0"/>
              <a:pathLst>
                <a:path w="291960" h="549123">
                  <a:moveTo>
                    <a:pt x="103467" y="0"/>
                  </a:moveTo>
                  <a:lnTo>
                    <a:pt x="291960" y="0"/>
                  </a:lnTo>
                  <a:lnTo>
                    <a:pt x="291960" y="28212"/>
                  </a:lnTo>
                  <a:lnTo>
                    <a:pt x="284886" y="29516"/>
                  </a:lnTo>
                  <a:cubicBezTo>
                    <a:pt x="271327" y="35623"/>
                    <a:pt x="268319" y="49444"/>
                    <a:pt x="266090" y="62293"/>
                  </a:cubicBezTo>
                  <a:lnTo>
                    <a:pt x="218808" y="258661"/>
                  </a:lnTo>
                  <a:cubicBezTo>
                    <a:pt x="229070" y="259461"/>
                    <a:pt x="237287" y="260096"/>
                    <a:pt x="246875" y="260096"/>
                  </a:cubicBezTo>
                  <a:cubicBezTo>
                    <a:pt x="260737" y="260096"/>
                    <a:pt x="272241" y="258920"/>
                    <a:pt x="281895" y="256874"/>
                  </a:cubicBezTo>
                  <a:lnTo>
                    <a:pt x="291960" y="253322"/>
                  </a:lnTo>
                  <a:lnTo>
                    <a:pt x="291960" y="288188"/>
                  </a:lnTo>
                  <a:lnTo>
                    <a:pt x="280162" y="289014"/>
                  </a:lnTo>
                  <a:cubicBezTo>
                    <a:pt x="249809" y="289014"/>
                    <a:pt x="238735" y="288125"/>
                    <a:pt x="211379" y="284836"/>
                  </a:cubicBezTo>
                  <a:lnTo>
                    <a:pt x="171475" y="448285"/>
                  </a:lnTo>
                  <a:cubicBezTo>
                    <a:pt x="168466" y="462102"/>
                    <a:pt x="164122" y="487578"/>
                    <a:pt x="164122" y="493306"/>
                  </a:cubicBezTo>
                  <a:cubicBezTo>
                    <a:pt x="164122" y="521259"/>
                    <a:pt x="179654" y="526986"/>
                    <a:pt x="217272" y="528600"/>
                  </a:cubicBezTo>
                  <a:lnTo>
                    <a:pt x="217272" y="549123"/>
                  </a:lnTo>
                  <a:lnTo>
                    <a:pt x="0" y="549123"/>
                  </a:lnTo>
                  <a:lnTo>
                    <a:pt x="0" y="528600"/>
                  </a:lnTo>
                  <a:cubicBezTo>
                    <a:pt x="29642" y="522846"/>
                    <a:pt x="46622" y="520383"/>
                    <a:pt x="59144" y="469583"/>
                  </a:cubicBezTo>
                  <a:lnTo>
                    <a:pt x="150050" y="100990"/>
                  </a:lnTo>
                  <a:cubicBezTo>
                    <a:pt x="151447" y="94386"/>
                    <a:pt x="157353" y="67310"/>
                    <a:pt x="157353" y="54991"/>
                  </a:cubicBezTo>
                  <a:cubicBezTo>
                    <a:pt x="157353" y="28702"/>
                    <a:pt x="149301" y="27153"/>
                    <a:pt x="103467" y="20523"/>
                  </a:cubicBezTo>
                  <a:lnTo>
                    <a:pt x="103467" y="0"/>
                  </a:lnTo>
                  <a:close/>
                </a:path>
              </a:pathLst>
            </a:custGeom>
            <a:ln w="0" cap="flat">
              <a:round/>
            </a:ln>
          </p:spPr>
          <p:style>
            <a:lnRef idx="0">
              <a:srgbClr val="000000">
                <a:alpha val="0"/>
              </a:srgbClr>
            </a:lnRef>
            <a:fillRef idx="1">
              <a:srgbClr val="000000"/>
            </a:fillRef>
            <a:effectRef idx="0">
              <a:scrgbClr r="0" g="0" b="0"/>
            </a:effectRef>
            <a:fontRef idx="none"/>
          </p:style>
          <p:txBody>
            <a:bodyPr/>
            <a:lstStyle/>
            <a:p>
              <a:endParaRPr lang="cs-CZ" sz="2600"/>
            </a:p>
          </p:txBody>
        </p:sp>
        <p:sp>
          <p:nvSpPr>
            <p:cNvPr id="46" name="Shape 199">
              <a:extLst>
                <a:ext uri="{FF2B5EF4-FFF2-40B4-BE49-F238E27FC236}">
                  <a16:creationId xmlns:a16="http://schemas.microsoft.com/office/drawing/2014/main" id="{863B1D1B-0714-4E4E-9B1C-D8353D5CCEF7}"/>
                </a:ext>
              </a:extLst>
            </p:cNvPr>
            <p:cNvSpPr/>
            <p:nvPr/>
          </p:nvSpPr>
          <p:spPr>
            <a:xfrm>
              <a:off x="505413" y="196757"/>
              <a:ext cx="181038" cy="288188"/>
            </a:xfrm>
            <a:custGeom>
              <a:avLst/>
              <a:gdLst/>
              <a:ahLst/>
              <a:cxnLst/>
              <a:rect l="0" t="0" r="0" b="0"/>
              <a:pathLst>
                <a:path w="181038" h="288188">
                  <a:moveTo>
                    <a:pt x="0" y="0"/>
                  </a:moveTo>
                  <a:lnTo>
                    <a:pt x="23635" y="0"/>
                  </a:lnTo>
                  <a:cubicBezTo>
                    <a:pt x="101981" y="0"/>
                    <a:pt x="181038" y="25514"/>
                    <a:pt x="181038" y="128854"/>
                  </a:cubicBezTo>
                  <a:cubicBezTo>
                    <a:pt x="181038" y="220832"/>
                    <a:pt x="109163" y="274471"/>
                    <a:pt x="24899" y="286444"/>
                  </a:cubicBezTo>
                  <a:lnTo>
                    <a:pt x="0" y="288188"/>
                  </a:lnTo>
                  <a:lnTo>
                    <a:pt x="0" y="253322"/>
                  </a:lnTo>
                  <a:lnTo>
                    <a:pt x="13857" y="248433"/>
                  </a:lnTo>
                  <a:cubicBezTo>
                    <a:pt x="26784" y="241475"/>
                    <a:pt x="34347" y="232264"/>
                    <a:pt x="40615" y="223253"/>
                  </a:cubicBezTo>
                  <a:cubicBezTo>
                    <a:pt x="64973" y="189599"/>
                    <a:pt x="73152" y="128854"/>
                    <a:pt x="73152" y="105042"/>
                  </a:cubicBezTo>
                  <a:cubicBezTo>
                    <a:pt x="73152" y="87859"/>
                    <a:pt x="73152" y="26302"/>
                    <a:pt x="10363" y="26302"/>
                  </a:cubicBezTo>
                  <a:lnTo>
                    <a:pt x="0" y="28212"/>
                  </a:lnTo>
                  <a:lnTo>
                    <a:pt x="0" y="0"/>
                  </a:lnTo>
                  <a:close/>
                </a:path>
              </a:pathLst>
            </a:custGeom>
            <a:ln w="0" cap="flat">
              <a:round/>
            </a:ln>
          </p:spPr>
          <p:style>
            <a:lnRef idx="0">
              <a:srgbClr val="000000">
                <a:alpha val="0"/>
              </a:srgbClr>
            </a:lnRef>
            <a:fillRef idx="1">
              <a:srgbClr val="000000"/>
            </a:fillRef>
            <a:effectRef idx="0">
              <a:scrgbClr r="0" g="0" b="0"/>
            </a:effectRef>
            <a:fontRef idx="none"/>
          </p:style>
          <p:txBody>
            <a:bodyPr/>
            <a:lstStyle/>
            <a:p>
              <a:endParaRPr lang="cs-CZ" sz="2600"/>
            </a:p>
          </p:txBody>
        </p:sp>
        <p:sp>
          <p:nvSpPr>
            <p:cNvPr id="47" name="Shape 200">
              <a:extLst>
                <a:ext uri="{FF2B5EF4-FFF2-40B4-BE49-F238E27FC236}">
                  <a16:creationId xmlns:a16="http://schemas.microsoft.com/office/drawing/2014/main" id="{9D357F76-C869-40AB-AC21-3177D0DCB150}"/>
                </a:ext>
              </a:extLst>
            </p:cNvPr>
            <p:cNvSpPr/>
            <p:nvPr/>
          </p:nvSpPr>
          <p:spPr>
            <a:xfrm>
              <a:off x="663299" y="196761"/>
              <a:ext cx="296780" cy="549123"/>
            </a:xfrm>
            <a:custGeom>
              <a:avLst/>
              <a:gdLst/>
              <a:ahLst/>
              <a:cxnLst/>
              <a:rect l="0" t="0" r="0" b="0"/>
              <a:pathLst>
                <a:path w="296780" h="549123">
                  <a:moveTo>
                    <a:pt x="103531" y="0"/>
                  </a:moveTo>
                  <a:lnTo>
                    <a:pt x="296780" y="0"/>
                  </a:lnTo>
                  <a:lnTo>
                    <a:pt x="296780" y="27137"/>
                  </a:lnTo>
                  <a:lnTo>
                    <a:pt x="285886" y="29389"/>
                  </a:lnTo>
                  <a:cubicBezTo>
                    <a:pt x="273981" y="35285"/>
                    <a:pt x="270354" y="48768"/>
                    <a:pt x="267564" y="62293"/>
                  </a:cubicBezTo>
                  <a:lnTo>
                    <a:pt x="223215" y="251092"/>
                  </a:lnTo>
                  <a:cubicBezTo>
                    <a:pt x="259474" y="251092"/>
                    <a:pt x="286017" y="244602"/>
                    <a:pt x="296380" y="241274"/>
                  </a:cubicBezTo>
                  <a:lnTo>
                    <a:pt x="296780" y="241011"/>
                  </a:lnTo>
                  <a:lnTo>
                    <a:pt x="296780" y="479351"/>
                  </a:lnTo>
                  <a:lnTo>
                    <a:pt x="238036" y="277457"/>
                  </a:lnTo>
                  <a:lnTo>
                    <a:pt x="216599" y="277457"/>
                  </a:lnTo>
                  <a:lnTo>
                    <a:pt x="175971" y="435927"/>
                  </a:lnTo>
                  <a:cubicBezTo>
                    <a:pt x="170078" y="458851"/>
                    <a:pt x="165621" y="482600"/>
                    <a:pt x="165621" y="492480"/>
                  </a:cubicBezTo>
                  <a:cubicBezTo>
                    <a:pt x="165621" y="520383"/>
                    <a:pt x="179603" y="526136"/>
                    <a:pt x="218770" y="528600"/>
                  </a:cubicBezTo>
                  <a:lnTo>
                    <a:pt x="218770" y="549123"/>
                  </a:lnTo>
                  <a:lnTo>
                    <a:pt x="0" y="549123"/>
                  </a:lnTo>
                  <a:lnTo>
                    <a:pt x="0" y="528600"/>
                  </a:lnTo>
                  <a:cubicBezTo>
                    <a:pt x="31852" y="523608"/>
                    <a:pt x="47371" y="516319"/>
                    <a:pt x="59207" y="469583"/>
                  </a:cubicBezTo>
                  <a:lnTo>
                    <a:pt x="150063" y="100990"/>
                  </a:lnTo>
                  <a:cubicBezTo>
                    <a:pt x="150063" y="100990"/>
                    <a:pt x="157429" y="65659"/>
                    <a:pt x="157429" y="54991"/>
                  </a:cubicBezTo>
                  <a:cubicBezTo>
                    <a:pt x="157429" y="28689"/>
                    <a:pt x="150813" y="27902"/>
                    <a:pt x="103531" y="20523"/>
                  </a:cubicBezTo>
                  <a:lnTo>
                    <a:pt x="103531" y="0"/>
                  </a:lnTo>
                  <a:close/>
                </a:path>
              </a:pathLst>
            </a:custGeom>
            <a:ln w="0" cap="flat">
              <a:round/>
            </a:ln>
          </p:spPr>
          <p:style>
            <a:lnRef idx="0">
              <a:srgbClr val="000000">
                <a:alpha val="0"/>
              </a:srgbClr>
            </a:lnRef>
            <a:fillRef idx="1">
              <a:srgbClr val="000000"/>
            </a:fillRef>
            <a:effectRef idx="0">
              <a:scrgbClr r="0" g="0" b="0"/>
            </a:effectRef>
            <a:fontRef idx="none"/>
          </p:style>
          <p:txBody>
            <a:bodyPr/>
            <a:lstStyle/>
            <a:p>
              <a:endParaRPr lang="cs-CZ" sz="2600"/>
            </a:p>
          </p:txBody>
        </p:sp>
        <p:sp>
          <p:nvSpPr>
            <p:cNvPr id="48" name="Shape 201">
              <a:extLst>
                <a:ext uri="{FF2B5EF4-FFF2-40B4-BE49-F238E27FC236}">
                  <a16:creationId xmlns:a16="http://schemas.microsoft.com/office/drawing/2014/main" id="{01C20927-E5E1-42B9-982D-E5B0125C2948}"/>
                </a:ext>
              </a:extLst>
            </p:cNvPr>
            <p:cNvSpPr/>
            <p:nvPr/>
          </p:nvSpPr>
          <p:spPr>
            <a:xfrm>
              <a:off x="960079" y="196761"/>
              <a:ext cx="185160" cy="549123"/>
            </a:xfrm>
            <a:custGeom>
              <a:avLst/>
              <a:gdLst/>
              <a:ahLst/>
              <a:cxnLst/>
              <a:rect l="0" t="0" r="0" b="0"/>
              <a:pathLst>
                <a:path w="185160" h="549123">
                  <a:moveTo>
                    <a:pt x="0" y="0"/>
                  </a:moveTo>
                  <a:lnTo>
                    <a:pt x="10662" y="0"/>
                  </a:lnTo>
                  <a:cubicBezTo>
                    <a:pt x="55010" y="0"/>
                    <a:pt x="185160" y="0"/>
                    <a:pt x="185160" y="119012"/>
                  </a:cubicBezTo>
                  <a:cubicBezTo>
                    <a:pt x="185160" y="181394"/>
                    <a:pt x="140075" y="250368"/>
                    <a:pt x="43212" y="267602"/>
                  </a:cubicBezTo>
                  <a:lnTo>
                    <a:pt x="104591" y="469583"/>
                  </a:lnTo>
                  <a:cubicBezTo>
                    <a:pt x="120834" y="522834"/>
                    <a:pt x="134182" y="524497"/>
                    <a:pt x="169640" y="528600"/>
                  </a:cubicBezTo>
                  <a:lnTo>
                    <a:pt x="169640" y="549123"/>
                  </a:lnTo>
                  <a:lnTo>
                    <a:pt x="20301" y="549123"/>
                  </a:lnTo>
                  <a:lnTo>
                    <a:pt x="0" y="479351"/>
                  </a:lnTo>
                  <a:lnTo>
                    <a:pt x="0" y="241011"/>
                  </a:lnTo>
                  <a:lnTo>
                    <a:pt x="34233" y="218479"/>
                  </a:lnTo>
                  <a:cubicBezTo>
                    <a:pt x="62728" y="188719"/>
                    <a:pt x="73565" y="141208"/>
                    <a:pt x="73565" y="104242"/>
                  </a:cubicBezTo>
                  <a:cubicBezTo>
                    <a:pt x="73565" y="54991"/>
                    <a:pt x="51416" y="26301"/>
                    <a:pt x="4045" y="26301"/>
                  </a:cubicBezTo>
                  <a:lnTo>
                    <a:pt x="0" y="27137"/>
                  </a:lnTo>
                  <a:lnTo>
                    <a:pt x="0" y="0"/>
                  </a:lnTo>
                  <a:close/>
                </a:path>
              </a:pathLst>
            </a:custGeom>
            <a:ln w="0" cap="flat">
              <a:round/>
            </a:ln>
          </p:spPr>
          <p:style>
            <a:lnRef idx="0">
              <a:srgbClr val="000000">
                <a:alpha val="0"/>
              </a:srgbClr>
            </a:lnRef>
            <a:fillRef idx="1">
              <a:srgbClr val="000000"/>
            </a:fillRef>
            <a:effectRef idx="0">
              <a:scrgbClr r="0" g="0" b="0"/>
            </a:effectRef>
            <a:fontRef idx="none"/>
          </p:style>
          <p:txBody>
            <a:bodyPr/>
            <a:lstStyle/>
            <a:p>
              <a:endParaRPr lang="cs-CZ" sz="2600"/>
            </a:p>
          </p:txBody>
        </p:sp>
        <p:sp>
          <p:nvSpPr>
            <p:cNvPr id="49" name="Shape 202">
              <a:extLst>
                <a:ext uri="{FF2B5EF4-FFF2-40B4-BE49-F238E27FC236}">
                  <a16:creationId xmlns:a16="http://schemas.microsoft.com/office/drawing/2014/main" id="{822D73BB-5121-41E7-800C-3BB30627A074}"/>
                </a:ext>
              </a:extLst>
            </p:cNvPr>
            <p:cNvSpPr/>
            <p:nvPr/>
          </p:nvSpPr>
          <p:spPr>
            <a:xfrm>
              <a:off x="1197589" y="195032"/>
              <a:ext cx="245339" cy="565640"/>
            </a:xfrm>
            <a:custGeom>
              <a:avLst/>
              <a:gdLst/>
              <a:ahLst/>
              <a:cxnLst/>
              <a:rect l="0" t="0" r="0" b="0"/>
              <a:pathLst>
                <a:path w="245339" h="565640">
                  <a:moveTo>
                    <a:pt x="245339" y="0"/>
                  </a:moveTo>
                  <a:lnTo>
                    <a:pt x="245339" y="41939"/>
                  </a:lnTo>
                  <a:lnTo>
                    <a:pt x="237712" y="47984"/>
                  </a:lnTo>
                  <a:cubicBezTo>
                    <a:pt x="148866" y="133252"/>
                    <a:pt x="106401" y="366388"/>
                    <a:pt x="106401" y="427794"/>
                  </a:cubicBezTo>
                  <a:cubicBezTo>
                    <a:pt x="106401" y="509824"/>
                    <a:pt x="139649" y="537739"/>
                    <a:pt x="183261" y="537739"/>
                  </a:cubicBezTo>
                  <a:cubicBezTo>
                    <a:pt x="199711" y="537739"/>
                    <a:pt x="215189" y="532685"/>
                    <a:pt x="229681" y="523654"/>
                  </a:cubicBezTo>
                  <a:lnTo>
                    <a:pt x="245339" y="511430"/>
                  </a:lnTo>
                  <a:lnTo>
                    <a:pt x="245339" y="554504"/>
                  </a:lnTo>
                  <a:lnTo>
                    <a:pt x="242278" y="555876"/>
                  </a:lnTo>
                  <a:cubicBezTo>
                    <a:pt x="221091" y="562203"/>
                    <a:pt x="198922" y="565640"/>
                    <a:pt x="175920" y="565640"/>
                  </a:cubicBezTo>
                  <a:cubicBezTo>
                    <a:pt x="52527" y="565640"/>
                    <a:pt x="0" y="460586"/>
                    <a:pt x="0" y="380881"/>
                  </a:cubicBezTo>
                  <a:cubicBezTo>
                    <a:pt x="0" y="230090"/>
                    <a:pt x="84389" y="84794"/>
                    <a:pt x="194864" y="21570"/>
                  </a:cubicBezTo>
                  <a:lnTo>
                    <a:pt x="245339" y="0"/>
                  </a:lnTo>
                  <a:close/>
                </a:path>
              </a:pathLst>
            </a:custGeom>
            <a:ln w="0" cap="flat">
              <a:round/>
            </a:ln>
          </p:spPr>
          <p:style>
            <a:lnRef idx="0">
              <a:srgbClr val="000000">
                <a:alpha val="0"/>
              </a:srgbClr>
            </a:lnRef>
            <a:fillRef idx="1">
              <a:srgbClr val="000000"/>
            </a:fillRef>
            <a:effectRef idx="0">
              <a:scrgbClr r="0" g="0" b="0"/>
            </a:effectRef>
            <a:fontRef idx="none"/>
          </p:style>
          <p:txBody>
            <a:bodyPr/>
            <a:lstStyle/>
            <a:p>
              <a:endParaRPr lang="cs-CZ" sz="2600"/>
            </a:p>
          </p:txBody>
        </p:sp>
        <p:sp>
          <p:nvSpPr>
            <p:cNvPr id="50" name="Shape 203">
              <a:extLst>
                <a:ext uri="{FF2B5EF4-FFF2-40B4-BE49-F238E27FC236}">
                  <a16:creationId xmlns:a16="http://schemas.microsoft.com/office/drawing/2014/main" id="{A56FE6C1-8F49-490B-B93E-A07059EED6EB}"/>
                </a:ext>
              </a:extLst>
            </p:cNvPr>
            <p:cNvSpPr/>
            <p:nvPr/>
          </p:nvSpPr>
          <p:spPr>
            <a:xfrm>
              <a:off x="1442928" y="183571"/>
              <a:ext cx="245377" cy="565965"/>
            </a:xfrm>
            <a:custGeom>
              <a:avLst/>
              <a:gdLst/>
              <a:ahLst/>
              <a:cxnLst/>
              <a:rect l="0" t="0" r="0" b="0"/>
              <a:pathLst>
                <a:path w="245377" h="565965">
                  <a:moveTo>
                    <a:pt x="66535" y="0"/>
                  </a:moveTo>
                  <a:cubicBezTo>
                    <a:pt x="147129" y="0"/>
                    <a:pt x="245377" y="55054"/>
                    <a:pt x="245377" y="197929"/>
                  </a:cubicBezTo>
                  <a:cubicBezTo>
                    <a:pt x="245377" y="317307"/>
                    <a:pt x="171810" y="470902"/>
                    <a:pt x="57398" y="540238"/>
                  </a:cubicBezTo>
                  <a:lnTo>
                    <a:pt x="0" y="565965"/>
                  </a:lnTo>
                  <a:lnTo>
                    <a:pt x="0" y="522891"/>
                  </a:lnTo>
                  <a:lnTo>
                    <a:pt x="5340" y="518721"/>
                  </a:lnTo>
                  <a:cubicBezTo>
                    <a:pt x="93111" y="435928"/>
                    <a:pt x="138938" y="207895"/>
                    <a:pt x="138938" y="130556"/>
                  </a:cubicBezTo>
                  <a:cubicBezTo>
                    <a:pt x="138938" y="113399"/>
                    <a:pt x="138252" y="27965"/>
                    <a:pt x="61341" y="27965"/>
                  </a:cubicBezTo>
                  <a:cubicBezTo>
                    <a:pt x="44347" y="27965"/>
                    <a:pt x="28472" y="33211"/>
                    <a:pt x="13702" y="42538"/>
                  </a:cubicBezTo>
                  <a:lnTo>
                    <a:pt x="0" y="53399"/>
                  </a:lnTo>
                  <a:lnTo>
                    <a:pt x="0" y="11461"/>
                  </a:lnTo>
                  <a:lnTo>
                    <a:pt x="6666" y="8612"/>
                  </a:lnTo>
                  <a:cubicBezTo>
                    <a:pt x="26258" y="2989"/>
                    <a:pt x="46304" y="0"/>
                    <a:pt x="66535" y="0"/>
                  </a:cubicBezTo>
                  <a:close/>
                </a:path>
              </a:pathLst>
            </a:custGeom>
            <a:ln w="0" cap="flat">
              <a:round/>
            </a:ln>
          </p:spPr>
          <p:style>
            <a:lnRef idx="0">
              <a:srgbClr val="000000">
                <a:alpha val="0"/>
              </a:srgbClr>
            </a:lnRef>
            <a:fillRef idx="1">
              <a:srgbClr val="000000"/>
            </a:fillRef>
            <a:effectRef idx="0">
              <a:scrgbClr r="0" g="0" b="0"/>
            </a:effectRef>
            <a:fontRef idx="none"/>
          </p:style>
          <p:txBody>
            <a:bodyPr/>
            <a:lstStyle/>
            <a:p>
              <a:endParaRPr lang="cs-CZ" sz="2600"/>
            </a:p>
          </p:txBody>
        </p:sp>
        <p:sp>
          <p:nvSpPr>
            <p:cNvPr id="51" name="Shape 204">
              <a:extLst>
                <a:ext uri="{FF2B5EF4-FFF2-40B4-BE49-F238E27FC236}">
                  <a16:creationId xmlns:a16="http://schemas.microsoft.com/office/drawing/2014/main" id="{3458DC3F-1EC2-494F-B0C3-C8A78AF70989}"/>
                </a:ext>
              </a:extLst>
            </p:cNvPr>
            <p:cNvSpPr/>
            <p:nvPr/>
          </p:nvSpPr>
          <p:spPr>
            <a:xfrm>
              <a:off x="2445719" y="0"/>
              <a:ext cx="69748" cy="276403"/>
            </a:xfrm>
            <a:custGeom>
              <a:avLst/>
              <a:gdLst/>
              <a:ahLst/>
              <a:cxnLst/>
              <a:rect l="0" t="0" r="0" b="0"/>
              <a:pathLst>
                <a:path w="69748" h="276403">
                  <a:moveTo>
                    <a:pt x="0" y="276403"/>
                  </a:moveTo>
                  <a:lnTo>
                    <a:pt x="69748" y="0"/>
                  </a:lnTo>
                </a:path>
              </a:pathLst>
            </a:custGeom>
            <a:ln w="58166" cap="flat">
              <a:miter lim="100000"/>
            </a:ln>
          </p:spPr>
          <p:style>
            <a:lnRef idx="1">
              <a:srgbClr val="C30040"/>
            </a:lnRef>
            <a:fillRef idx="0">
              <a:srgbClr val="000000">
                <a:alpha val="0"/>
              </a:srgbClr>
            </a:fillRef>
            <a:effectRef idx="0">
              <a:scrgbClr r="0" g="0" b="0"/>
            </a:effectRef>
            <a:fontRef idx="none"/>
          </p:style>
          <p:txBody>
            <a:bodyPr/>
            <a:lstStyle/>
            <a:p>
              <a:endParaRPr lang="cs-CZ" sz="2600"/>
            </a:p>
          </p:txBody>
        </p:sp>
      </p:grpSp>
      <p:sp>
        <p:nvSpPr>
          <p:cNvPr id="2" name="Obdélník 1">
            <a:extLst>
              <a:ext uri="{FF2B5EF4-FFF2-40B4-BE49-F238E27FC236}">
                <a16:creationId xmlns:a16="http://schemas.microsoft.com/office/drawing/2014/main" id="{41820C6C-FDB7-4EAF-91BD-F5A7E18637D9}"/>
              </a:ext>
            </a:extLst>
          </p:cNvPr>
          <p:cNvSpPr/>
          <p:nvPr/>
        </p:nvSpPr>
        <p:spPr>
          <a:xfrm>
            <a:off x="6635021" y="6067183"/>
            <a:ext cx="4859438" cy="1980799"/>
          </a:xfrm>
          <a:prstGeom prst="rect">
            <a:avLst/>
          </a:prstGeom>
        </p:spPr>
        <p:txBody>
          <a:bodyPr wrap="square">
            <a:spAutoFit/>
          </a:bodyPr>
          <a:lstStyle/>
          <a:p>
            <a:pPr lvl="0" algn="ctr">
              <a:lnSpc>
                <a:spcPct val="107000"/>
              </a:lnSpc>
              <a:spcAft>
                <a:spcPts val="800"/>
              </a:spcAft>
            </a:pPr>
            <a:r>
              <a:rPr lang="cs-CZ" sz="2400" dirty="0">
                <a:solidFill>
                  <a:prstClr val="black"/>
                </a:solidFill>
                <a:latin typeface="Calibri" panose="020F0502020204030204" pitchFamily="34" charset="0"/>
                <a:ea typeface="Calibri" panose="020F0502020204030204" pitchFamily="34" charset="0"/>
                <a:cs typeface="Times New Roman" panose="02020603050405020304" pitchFamily="18" charset="0"/>
              </a:rPr>
              <a:t>Kontaktní osoba </a:t>
            </a:r>
          </a:p>
          <a:p>
            <a:pPr lvl="0" algn="ctr">
              <a:lnSpc>
                <a:spcPct val="107000"/>
              </a:lnSpc>
              <a:spcAft>
                <a:spcPts val="800"/>
              </a:spcAft>
            </a:pPr>
            <a:r>
              <a:rPr lang="cs-CZ" sz="2400" dirty="0">
                <a:solidFill>
                  <a:prstClr val="black"/>
                </a:solidFill>
                <a:latin typeface="Calibri" panose="020F0502020204030204" pitchFamily="34" charset="0"/>
                <a:ea typeface="Calibri" panose="020F0502020204030204" pitchFamily="34" charset="0"/>
                <a:cs typeface="Times New Roman" panose="02020603050405020304" pitchFamily="18" charset="0"/>
              </a:rPr>
              <a:t>Mgr. Klára Odehnalová</a:t>
            </a:r>
          </a:p>
          <a:p>
            <a:pPr lvl="0" algn="ctr">
              <a:lnSpc>
                <a:spcPct val="107000"/>
              </a:lnSpc>
              <a:spcAft>
                <a:spcPts val="800"/>
              </a:spcAft>
            </a:pPr>
            <a:r>
              <a:rPr lang="cs-CZ" sz="2400" dirty="0">
                <a:solidFill>
                  <a:prstClr val="black"/>
                </a:solidFill>
                <a:latin typeface="Calibri" panose="020F0502020204030204" pitchFamily="34" charset="0"/>
                <a:ea typeface="Calibri" panose="020F0502020204030204" pitchFamily="34" charset="0"/>
                <a:cs typeface="Times New Roman" panose="02020603050405020304" pitchFamily="18" charset="0"/>
              </a:rPr>
              <a:t>Tel.: </a:t>
            </a:r>
            <a:r>
              <a:rPr lang="cs-CZ" sz="2400" dirty="0">
                <a:solidFill>
                  <a:srgbClr val="0000FF"/>
                </a:solidFill>
                <a:latin typeface="Calibri" panose="020F0502020204030204" pitchFamily="34" charset="0"/>
                <a:ea typeface="Calibri" panose="020F0502020204030204" pitchFamily="34" charset="0"/>
                <a:cs typeface="Calibri" panose="020F0502020204030204" pitchFamily="34" charset="0"/>
                <a:hlinkClick r:id="rId2"/>
              </a:rPr>
              <a:t>608 718 040</a:t>
            </a:r>
            <a:endParaRPr lang="cs-CZ" sz="2400" dirty="0">
              <a:solidFill>
                <a:prstClr val="black"/>
              </a:solidFill>
              <a:latin typeface="Calibri" panose="020F0502020204030204" pitchFamily="34" charset="0"/>
              <a:ea typeface="Calibri" panose="020F0502020204030204" pitchFamily="34" charset="0"/>
              <a:cs typeface="Times New Roman" panose="02020603050405020304" pitchFamily="18" charset="0"/>
            </a:endParaRPr>
          </a:p>
          <a:p>
            <a:pPr lvl="0" algn="ctr">
              <a:lnSpc>
                <a:spcPct val="107000"/>
              </a:lnSpc>
              <a:spcAft>
                <a:spcPts val="800"/>
              </a:spcAft>
            </a:pPr>
            <a:r>
              <a:rPr lang="cs-CZ" sz="2400" dirty="0">
                <a:solidFill>
                  <a:prstClr val="black"/>
                </a:solidFill>
                <a:latin typeface="Calibri" panose="020F0502020204030204" pitchFamily="34" charset="0"/>
                <a:ea typeface="Calibri" panose="020F0502020204030204" pitchFamily="34" charset="0"/>
                <a:cs typeface="Calibri" panose="020F0502020204030204" pitchFamily="34" charset="0"/>
              </a:rPr>
              <a:t>e-mail: odehnalova@prokonzulta.cz</a:t>
            </a:r>
            <a:endParaRPr lang="cs-CZ" dirty="0"/>
          </a:p>
        </p:txBody>
      </p:sp>
    </p:spTree>
    <p:extLst>
      <p:ext uri="{BB962C8B-B14F-4D97-AF65-F5344CB8AC3E}">
        <p14:creationId xmlns:p14="http://schemas.microsoft.com/office/powerpoint/2010/main" val="1875231807"/>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Motiv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3011</TotalTime>
  <Words>1723</Words>
  <Application>Microsoft Office PowerPoint</Application>
  <PresentationFormat>Vlastní</PresentationFormat>
  <Paragraphs>161</Paragraphs>
  <Slides>11</Slides>
  <Notes>4</Notes>
  <HiddenSlides>0</HiddenSlides>
  <MMClips>0</MMClips>
  <ScaleCrop>false</ScaleCrop>
  <HeadingPairs>
    <vt:vector size="8" baseType="variant">
      <vt:variant>
        <vt:lpstr>Použitá písma</vt:lpstr>
      </vt:variant>
      <vt:variant>
        <vt:i4>5</vt:i4>
      </vt:variant>
      <vt:variant>
        <vt:lpstr>Motiv</vt:lpstr>
      </vt:variant>
      <vt:variant>
        <vt:i4>1</vt:i4>
      </vt:variant>
      <vt:variant>
        <vt:lpstr>Vložené servery OLE</vt:lpstr>
      </vt:variant>
      <vt:variant>
        <vt:i4>1</vt:i4>
      </vt:variant>
      <vt:variant>
        <vt:lpstr>Nadpisy snímků</vt:lpstr>
      </vt:variant>
      <vt:variant>
        <vt:i4>11</vt:i4>
      </vt:variant>
    </vt:vector>
  </HeadingPairs>
  <TitlesOfParts>
    <vt:vector size="18" baseType="lpstr">
      <vt:lpstr>Arial</vt:lpstr>
      <vt:lpstr>Calibri</vt:lpstr>
      <vt:lpstr>Calibri Light</vt:lpstr>
      <vt:lpstr>Garamond</vt:lpstr>
      <vt:lpstr>Times New Roman</vt:lpstr>
      <vt:lpstr>Office Theme</vt:lpstr>
      <vt:lpstr>Worksheet</vt:lpstr>
      <vt:lpstr>Prezentace aplikace PowerPoint</vt:lpstr>
      <vt:lpstr>Základní informace o dražbě</vt:lpstr>
      <vt:lpstr>Prezentace aplikace PowerPoint</vt:lpstr>
      <vt:lpstr>Prezentace aplikace PowerPoint</vt:lpstr>
      <vt:lpstr>Technická specifikace hal</vt:lpstr>
      <vt:lpstr>Technická specifikace hal</vt:lpstr>
      <vt:lpstr>Technická specifikace hal</vt:lpstr>
      <vt:lpstr>Technická specifikace hal</vt:lpstr>
      <vt:lpstr>Prezentace aplikace PowerPoint</vt:lpstr>
      <vt:lpstr>   KATASTRÁLNÍ MAPA</vt:lpstr>
      <vt:lpstr>Prezentace aplikace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admin</dc:creator>
  <cp:lastModifiedBy>Petra Urubková</cp:lastModifiedBy>
  <cp:revision>224</cp:revision>
  <cp:lastPrinted>2017-10-30T10:16:28Z</cp:lastPrinted>
  <dcterms:created xsi:type="dcterms:W3CDTF">2017-09-13T18:46:45Z</dcterms:created>
  <dcterms:modified xsi:type="dcterms:W3CDTF">2017-11-07T12:37:25Z</dcterms:modified>
</cp:coreProperties>
</file>